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67" r:id="rId2"/>
    <p:sldId id="568" r:id="rId3"/>
    <p:sldId id="353" r:id="rId4"/>
    <p:sldId id="373" r:id="rId5"/>
    <p:sldId id="374" r:id="rId6"/>
    <p:sldId id="375" r:id="rId7"/>
    <p:sldId id="376" r:id="rId8"/>
    <p:sldId id="377" r:id="rId9"/>
    <p:sldId id="378" r:id="rId10"/>
    <p:sldId id="379" r:id="rId11"/>
    <p:sldId id="398" r:id="rId12"/>
    <p:sldId id="380" r:id="rId13"/>
    <p:sldId id="381" r:id="rId14"/>
    <p:sldId id="382" r:id="rId15"/>
    <p:sldId id="383" r:id="rId16"/>
    <p:sldId id="384" r:id="rId17"/>
    <p:sldId id="385" r:id="rId18"/>
    <p:sldId id="405" r:id="rId19"/>
    <p:sldId id="406" r:id="rId20"/>
    <p:sldId id="407" r:id="rId21"/>
    <p:sldId id="415" r:id="rId22"/>
    <p:sldId id="416" r:id="rId23"/>
    <p:sldId id="419" r:id="rId24"/>
    <p:sldId id="420" r:id="rId25"/>
    <p:sldId id="421" r:id="rId26"/>
    <p:sldId id="422" r:id="rId27"/>
    <p:sldId id="423" r:id="rId28"/>
    <p:sldId id="424" r:id="rId29"/>
    <p:sldId id="417" r:id="rId30"/>
    <p:sldId id="418" r:id="rId31"/>
    <p:sldId id="425" r:id="rId32"/>
    <p:sldId id="426" r:id="rId33"/>
    <p:sldId id="427" r:id="rId34"/>
    <p:sldId id="428" r:id="rId35"/>
    <p:sldId id="429" r:id="rId36"/>
    <p:sldId id="430" r:id="rId37"/>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6"/>
    <p:restoredTop sz="94694"/>
  </p:normalViewPr>
  <p:slideViewPr>
    <p:cSldViewPr>
      <p:cViewPr varScale="1">
        <p:scale>
          <a:sx n="114" d="100"/>
          <a:sy n="114" d="100"/>
        </p:scale>
        <p:origin x="189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11/18/19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11/18/19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EF68805-B3FC-9646-BA6F-1290D55BBB4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3" tIns="46881" rIns="93763" bIns="46881"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E642DDB-6484-FE41-8A24-AF0AB146EC3B}" type="slidenum">
              <a:rPr lang="en-US" altLang="en-US"/>
              <a:pPr algn="r" eaLnBrk="1" hangingPunct="1">
                <a:spcBef>
                  <a:spcPct val="0"/>
                </a:spcBef>
              </a:pPr>
              <a:t>8</a:t>
            </a:fld>
            <a:endParaRPr lang="en-US" altLang="en-US"/>
          </a:p>
        </p:txBody>
      </p:sp>
      <p:sp>
        <p:nvSpPr>
          <p:cNvPr id="34818" name="Rectangle 2">
            <a:extLst>
              <a:ext uri="{FF2B5EF4-FFF2-40B4-BE49-F238E27FC236}">
                <a16:creationId xmlns:a16="http://schemas.microsoft.com/office/drawing/2014/main" id="{A0B459F5-90AD-0945-92C4-20990A7567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C8534805-080A-5B44-A098-DEB4299445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5-10a </a:t>
            </a:r>
            <a:r>
              <a:rPr lang="en-US" altLang="en-US"/>
              <a:t>(a) Some possible allele arrangements and gene sequences in a heterozygous female. The data from a three-point mapping cross, depicted in (b), where the female is testcrossed, provide the basis for determining which combination of arrangement and sequence is correct. [See Figure 5–11(d).]</a:t>
            </a:r>
            <a:endParaRPr lang="en-GB" altLang="en-US"/>
          </a:p>
        </p:txBody>
      </p:sp>
    </p:spTree>
    <p:extLst>
      <p:ext uri="{BB962C8B-B14F-4D97-AF65-F5344CB8AC3E}">
        <p14:creationId xmlns:p14="http://schemas.microsoft.com/office/powerpoint/2010/main" val="186996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FC01A52-C976-B44B-9A2E-DBE447362E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85D621-CDE0-3A4C-9E41-1E033664145B}" type="slidenum">
              <a:rPr lang="en-US" altLang="en-US" smtClean="0"/>
              <a:pPr>
                <a:spcBef>
                  <a:spcPct val="0"/>
                </a:spcBef>
              </a:pPr>
              <a:t>33</a:t>
            </a:fld>
            <a:endParaRPr lang="en-US" altLang="en-US"/>
          </a:p>
        </p:txBody>
      </p:sp>
      <p:sp>
        <p:nvSpPr>
          <p:cNvPr id="51202" name="Rectangle 2">
            <a:extLst>
              <a:ext uri="{FF2B5EF4-FFF2-40B4-BE49-F238E27FC236}">
                <a16:creationId xmlns:a16="http://schemas.microsoft.com/office/drawing/2014/main" id="{0E1BFD86-5A07-B545-A8E1-A02A962779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A9C96DF1-BE26-044C-AEC9-8E0747F88E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3235648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9F2D541-EF42-8A42-BA61-D1C71D0C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ED7388-9CD1-4844-956E-8AB49D4E9C19}" type="slidenum">
              <a:rPr lang="en-US" altLang="en-US" smtClean="0"/>
              <a:pPr>
                <a:spcBef>
                  <a:spcPct val="0"/>
                </a:spcBef>
              </a:pPr>
              <a:t>36</a:t>
            </a:fld>
            <a:endParaRPr lang="en-US" altLang="en-US"/>
          </a:p>
        </p:txBody>
      </p:sp>
      <p:sp>
        <p:nvSpPr>
          <p:cNvPr id="55298" name="Rectangle 2">
            <a:extLst>
              <a:ext uri="{FF2B5EF4-FFF2-40B4-BE49-F238E27FC236}">
                <a16:creationId xmlns:a16="http://schemas.microsoft.com/office/drawing/2014/main" id="{19112149-CE25-F047-B895-1E14BC7A8F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754D7940-5D72-B745-B3EC-BEEC3FFBC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83963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4F96D82F-5C3B-8040-925E-1B6870B3275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3" tIns="46881" rIns="93763" bIns="46881"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C6A1D7F-8739-B640-9A14-D32F2F8B8888}" type="slidenum">
              <a:rPr lang="en-US" altLang="en-US"/>
              <a:pPr algn="r" eaLnBrk="1" hangingPunct="1">
                <a:spcBef>
                  <a:spcPct val="0"/>
                </a:spcBef>
              </a:pPr>
              <a:t>9</a:t>
            </a:fld>
            <a:endParaRPr lang="en-US" altLang="en-US"/>
          </a:p>
        </p:txBody>
      </p:sp>
      <p:sp>
        <p:nvSpPr>
          <p:cNvPr id="36866" name="Rectangle 2">
            <a:extLst>
              <a:ext uri="{FF2B5EF4-FFF2-40B4-BE49-F238E27FC236}">
                <a16:creationId xmlns:a16="http://schemas.microsoft.com/office/drawing/2014/main" id="{3E950582-3DF0-BD41-BAFB-C3289EB765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1D70EC4B-14F7-1540-BF52-9F6665BBEB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5-10b </a:t>
            </a:r>
            <a:r>
              <a:rPr lang="en-US" altLang="en-US"/>
              <a:t>(a) Some possible allele arrangements and gene sequences in a heterozygous female. The data from a three-point mapping cross, depicted in (b), where the female is testcrossed, provide the basis for determining which combination of arrangement and sequence is correct. [See Figure 5–11(d).]</a:t>
            </a:r>
            <a:endParaRPr lang="en-GB" altLang="en-US"/>
          </a:p>
        </p:txBody>
      </p:sp>
    </p:spTree>
    <p:extLst>
      <p:ext uri="{BB962C8B-B14F-4D97-AF65-F5344CB8AC3E}">
        <p14:creationId xmlns:p14="http://schemas.microsoft.com/office/powerpoint/2010/main" val="214676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FDBCF5B-63A9-C04F-AFE5-C3CE5FD9446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3" tIns="46881" rIns="93763" bIns="46881"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2C6E5014-82EA-E84D-8605-F4C19110FC2F}" type="slidenum">
              <a:rPr lang="en-US" altLang="en-US"/>
              <a:pPr algn="r" eaLnBrk="1" hangingPunct="1">
                <a:spcBef>
                  <a:spcPct val="0"/>
                </a:spcBef>
              </a:pPr>
              <a:t>10</a:t>
            </a:fld>
            <a:endParaRPr lang="en-US" altLang="en-US"/>
          </a:p>
        </p:txBody>
      </p:sp>
      <p:sp>
        <p:nvSpPr>
          <p:cNvPr id="38914" name="Rectangle 2">
            <a:extLst>
              <a:ext uri="{FF2B5EF4-FFF2-40B4-BE49-F238E27FC236}">
                <a16:creationId xmlns:a16="http://schemas.microsoft.com/office/drawing/2014/main" id="{855E7AD2-04A9-9D43-BC9B-C015B6A16D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3C5684C3-19E4-4D41-A5FA-3A34E33FFE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5-10b </a:t>
            </a:r>
            <a:r>
              <a:rPr lang="en-US" altLang="en-US"/>
              <a:t>(a) Some possible allele arrangements and gene sequences in a heterozygous female. The data from a three-point mapping cross, depicted in (b), where the female is testcrossed, provide the basis for determining which combination of arrangement and sequence is correct. [See Figure 5–11(d).]</a:t>
            </a:r>
            <a:endParaRPr lang="en-GB" altLang="en-US"/>
          </a:p>
        </p:txBody>
      </p:sp>
    </p:spTree>
    <p:extLst>
      <p:ext uri="{BB962C8B-B14F-4D97-AF65-F5344CB8AC3E}">
        <p14:creationId xmlns:p14="http://schemas.microsoft.com/office/powerpoint/2010/main" val="16640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86A2E9F2-B2C9-A14D-9AB2-9D615640E27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3" tIns="46881" rIns="93763" bIns="46881"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E048B48B-10A8-7745-A060-721F6F99F06B}" type="slidenum">
              <a:rPr lang="en-US" altLang="en-US"/>
              <a:pPr algn="r" eaLnBrk="1" hangingPunct="1">
                <a:spcBef>
                  <a:spcPct val="0"/>
                </a:spcBef>
              </a:pPr>
              <a:t>12</a:t>
            </a:fld>
            <a:endParaRPr lang="en-US" altLang="en-US"/>
          </a:p>
        </p:txBody>
      </p:sp>
      <p:sp>
        <p:nvSpPr>
          <p:cNvPr id="41986" name="Rectangle 2">
            <a:extLst>
              <a:ext uri="{FF2B5EF4-FFF2-40B4-BE49-F238E27FC236}">
                <a16:creationId xmlns:a16="http://schemas.microsoft.com/office/drawing/2014/main" id="{F7F54BC2-7420-C04D-A266-80AC8E63EE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FE6C1776-C257-0940-93E7-B548E318E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tLang="en-US"/>
              <a:t>Figure 5-11 </a:t>
            </a:r>
            <a:r>
              <a:rPr lang="en-US" altLang="en-US"/>
              <a:t>Producing a map of the three genes in the cross in Figure 5–10, where neither the arrangement of alleles nor the sequence of genes in the heterozygous female parent is known.</a:t>
            </a:r>
            <a:endParaRPr lang="en-GB" altLang="en-US"/>
          </a:p>
        </p:txBody>
      </p:sp>
    </p:spTree>
    <p:extLst>
      <p:ext uri="{BB962C8B-B14F-4D97-AF65-F5344CB8AC3E}">
        <p14:creationId xmlns:p14="http://schemas.microsoft.com/office/powerpoint/2010/main" val="320934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AC4D4FAD-200C-6F40-9CAC-FD062A4B5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CDFD4A-B812-2D4D-90AF-1D4053512128}" type="slidenum">
              <a:rPr lang="en-US" altLang="en-US" smtClean="0"/>
              <a:pPr>
                <a:spcBef>
                  <a:spcPct val="0"/>
                </a:spcBef>
              </a:pPr>
              <a:t>20</a:t>
            </a:fld>
            <a:endParaRPr lang="en-US" altLang="en-US"/>
          </a:p>
        </p:txBody>
      </p:sp>
      <p:sp>
        <p:nvSpPr>
          <p:cNvPr id="61442" name="Rectangle 2">
            <a:extLst>
              <a:ext uri="{FF2B5EF4-FFF2-40B4-BE49-F238E27FC236}">
                <a16:creationId xmlns:a16="http://schemas.microsoft.com/office/drawing/2014/main" id="{C5239245-3065-A840-9BE6-0516DD243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677FF88-4505-E542-952B-014FD9C7C0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10-9a </a:t>
            </a:r>
            <a:r>
              <a:rPr lang="en-US" altLang="en-US"/>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tLang="en-US"/>
          </a:p>
        </p:txBody>
      </p:sp>
    </p:spTree>
    <p:extLst>
      <p:ext uri="{BB962C8B-B14F-4D97-AF65-F5344CB8AC3E}">
        <p14:creationId xmlns:p14="http://schemas.microsoft.com/office/powerpoint/2010/main" val="38830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85F7516D-A244-7543-A3D3-8311DEBF13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B9C2A0-F352-5547-94D3-37EB95D8E928}" type="slidenum">
              <a:rPr lang="en-US" altLang="en-US" smtClean="0"/>
              <a:pPr>
                <a:spcBef>
                  <a:spcPct val="0"/>
                </a:spcBef>
              </a:pPr>
              <a:t>21</a:t>
            </a:fld>
            <a:endParaRPr lang="en-US" altLang="en-US"/>
          </a:p>
        </p:txBody>
      </p:sp>
      <p:sp>
        <p:nvSpPr>
          <p:cNvPr id="34818" name="Rectangle 2">
            <a:extLst>
              <a:ext uri="{FF2B5EF4-FFF2-40B4-BE49-F238E27FC236}">
                <a16:creationId xmlns:a16="http://schemas.microsoft.com/office/drawing/2014/main" id="{23B6B004-4727-BC47-9776-A962141C4E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302AD755-DA09-084E-91FD-F4D3292F59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10-9b </a:t>
            </a:r>
            <a:r>
              <a:rPr lang="en-US" altLang="en-US"/>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tLang="en-US"/>
          </a:p>
        </p:txBody>
      </p:sp>
    </p:spTree>
    <p:extLst>
      <p:ext uri="{BB962C8B-B14F-4D97-AF65-F5344CB8AC3E}">
        <p14:creationId xmlns:p14="http://schemas.microsoft.com/office/powerpoint/2010/main" val="61876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9E055B3-5868-5249-B96E-E0705C4DB1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69F9ED-1E8E-564E-8676-5B004D0C6DFA}" type="slidenum">
              <a:rPr lang="en-US" altLang="en-US" smtClean="0"/>
              <a:pPr>
                <a:spcBef>
                  <a:spcPct val="0"/>
                </a:spcBef>
              </a:pPr>
              <a:t>22</a:t>
            </a:fld>
            <a:endParaRPr lang="en-US" altLang="en-US"/>
          </a:p>
        </p:txBody>
      </p:sp>
      <p:sp>
        <p:nvSpPr>
          <p:cNvPr id="36866" name="Rectangle 2">
            <a:extLst>
              <a:ext uri="{FF2B5EF4-FFF2-40B4-BE49-F238E27FC236}">
                <a16:creationId xmlns:a16="http://schemas.microsoft.com/office/drawing/2014/main" id="{A47188B1-4E2A-8541-899E-C166A9760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63FA553D-BB37-3E48-BBEF-1706BB2E22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10-11 </a:t>
            </a:r>
            <a:r>
              <a:rPr lang="en-US" altLang="en-US"/>
              <a:t>Basic structures of nucleoside diphosphates and triphosphates, as illustrated by deoxythymidine diphosphate and deoxyadenosine triphosphate</a:t>
            </a:r>
            <a:endParaRPr lang="en-GB" altLang="en-US"/>
          </a:p>
        </p:txBody>
      </p:sp>
    </p:spTree>
    <p:extLst>
      <p:ext uri="{BB962C8B-B14F-4D97-AF65-F5344CB8AC3E}">
        <p14:creationId xmlns:p14="http://schemas.microsoft.com/office/powerpoint/2010/main" val="229331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153CE59-DCC6-CD4A-99F2-2554AC7EA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F82B9-4E6F-5E49-9EB0-165F96FB4EED}" type="slidenum">
              <a:rPr lang="en-US" altLang="en-US" smtClean="0"/>
              <a:pPr>
                <a:spcBef>
                  <a:spcPct val="0"/>
                </a:spcBef>
              </a:pPr>
              <a:t>27</a:t>
            </a:fld>
            <a:endParaRPr lang="en-US" altLang="en-US"/>
          </a:p>
        </p:txBody>
      </p:sp>
      <p:sp>
        <p:nvSpPr>
          <p:cNvPr id="43010" name="Rectangle 2">
            <a:extLst>
              <a:ext uri="{FF2B5EF4-FFF2-40B4-BE49-F238E27FC236}">
                <a16:creationId xmlns:a16="http://schemas.microsoft.com/office/drawing/2014/main" id="{84A7FDB2-FF00-1843-92C6-688D93370E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20F2CD96-A451-6543-BD31-4F1D515CB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10-12 </a:t>
            </a:r>
            <a:r>
              <a:rPr lang="en-US" altLang="en-US"/>
              <a:t>(a) Linkage of two nucleotides by the formation of a </a:t>
            </a:r>
            <a:r>
              <a:rPr lang="en-US" altLang="en-US">
                <a:latin typeface="LegacySans-Medium"/>
              </a:rPr>
              <a:t>C-3</a:t>
            </a:r>
            <a:r>
              <a:rPr lang="ja-JP" altLang="en-US">
                <a:latin typeface="LegacySans-Medium"/>
              </a:rPr>
              <a:t>’</a:t>
            </a:r>
            <a:r>
              <a:rPr lang="en-US" altLang="ja-JP">
                <a:latin typeface="LegacySans-Medium"/>
              </a:rPr>
              <a:t> –C-5</a:t>
            </a:r>
            <a:r>
              <a:rPr lang="ja-JP" altLang="en-US">
                <a:latin typeface="LegacySans-Medium"/>
              </a:rPr>
              <a:t>’</a:t>
            </a:r>
            <a:r>
              <a:rPr lang="en-US" altLang="ja-JP">
                <a:latin typeface="LegacySans-Medium"/>
              </a:rPr>
              <a:t> (3</a:t>
            </a:r>
            <a:r>
              <a:rPr lang="ja-JP" altLang="en-US">
                <a:latin typeface="LegacySans-Medium"/>
              </a:rPr>
              <a:t>’</a:t>
            </a:r>
            <a:r>
              <a:rPr lang="en-US" altLang="ja-JP">
                <a:latin typeface="LegacySans-Medium"/>
              </a:rPr>
              <a:t> –5</a:t>
            </a:r>
            <a:r>
              <a:rPr lang="ja-JP" altLang="en-US">
                <a:latin typeface="LegacySans-Medium"/>
              </a:rPr>
              <a:t>’</a:t>
            </a:r>
            <a:r>
              <a:rPr lang="en-US" altLang="ja-JP">
                <a:latin typeface="LegacySans-Medium"/>
              </a:rPr>
              <a:t>)</a:t>
            </a:r>
            <a:r>
              <a:rPr lang="en-US" altLang="ja-JP"/>
              <a:t> phosphodiester bond, producing a dinucleotide. (b) Shorthand notation for a polynucleotide chain.</a:t>
            </a:r>
            <a:endParaRPr lang="en-GB" altLang="en-US"/>
          </a:p>
        </p:txBody>
      </p:sp>
    </p:spTree>
    <p:extLst>
      <p:ext uri="{BB962C8B-B14F-4D97-AF65-F5344CB8AC3E}">
        <p14:creationId xmlns:p14="http://schemas.microsoft.com/office/powerpoint/2010/main" val="3588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AF74EB0-52E5-CF45-8A80-CE69AF746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9123AA-F40A-0D4B-A1B1-59189C9476EA}" type="slidenum">
              <a:rPr lang="en-US" altLang="en-US" smtClean="0"/>
              <a:pPr>
                <a:spcBef>
                  <a:spcPct val="0"/>
                </a:spcBef>
              </a:pPr>
              <a:t>29</a:t>
            </a:fld>
            <a:endParaRPr lang="en-US" altLang="en-US"/>
          </a:p>
        </p:txBody>
      </p:sp>
      <p:sp>
        <p:nvSpPr>
          <p:cNvPr id="46082" name="Rectangle 2">
            <a:extLst>
              <a:ext uri="{FF2B5EF4-FFF2-40B4-BE49-F238E27FC236}">
                <a16:creationId xmlns:a16="http://schemas.microsoft.com/office/drawing/2014/main" id="{6C636EC4-45FC-3A40-8352-24A302250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8CAB676C-E959-B847-BEEF-1F6CA833F8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10_14c </a:t>
            </a:r>
            <a:r>
              <a:rPr lang="en-US" altLang="en-US"/>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tLang="en-US"/>
          </a:p>
        </p:txBody>
      </p:sp>
    </p:spTree>
    <p:extLst>
      <p:ext uri="{BB962C8B-B14F-4D97-AF65-F5344CB8AC3E}">
        <p14:creationId xmlns:p14="http://schemas.microsoft.com/office/powerpoint/2010/main" val="362839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11/18/19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11/18/19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11/18/19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11/18/19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11/18/19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11/18/19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11/18/19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11/18/19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11/18/19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11/18/19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11/18/19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11/18/19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5A19-B6D1-F646-97F5-AA8CF85CF9A7}"/>
              </a:ext>
            </a:extLst>
          </p:cNvPr>
          <p:cNvSpPr>
            <a:spLocks noGrp="1"/>
          </p:cNvSpPr>
          <p:nvPr>
            <p:ph type="title"/>
          </p:nvPr>
        </p:nvSpPr>
        <p:spPr/>
        <p:txBody>
          <a:bodyPr/>
          <a:lstStyle/>
          <a:p>
            <a:r>
              <a:rPr lang="en-US" altLang="en-US" dirty="0">
                <a:ea typeface="MS PGothic"/>
              </a:rPr>
              <a:t>Lecture 30</a:t>
            </a:r>
            <a:br>
              <a:rPr lang="en-US" altLang="en-US" dirty="0"/>
            </a:br>
            <a:r>
              <a:rPr lang="en-US" altLang="en-US" dirty="0">
                <a:ea typeface="MS PGothic"/>
              </a:rPr>
              <a:t>November 18</a:t>
            </a:r>
            <a:r>
              <a:rPr lang="en-US" altLang="en-US" baseline="30000" dirty="0">
                <a:ea typeface="MS PGothic"/>
              </a:rPr>
              <a:t>th</a:t>
            </a:r>
            <a:r>
              <a:rPr lang="en-US" altLang="en-US" dirty="0">
                <a:ea typeface="MS PGothic"/>
              </a:rPr>
              <a:t> , 2019</a:t>
            </a:r>
            <a:endParaRPr lang="en-US" dirty="0"/>
          </a:p>
        </p:txBody>
      </p:sp>
      <p:sp>
        <p:nvSpPr>
          <p:cNvPr id="3" name="Content Placeholder 2">
            <a:extLst>
              <a:ext uri="{FF2B5EF4-FFF2-40B4-BE49-F238E27FC236}">
                <a16:creationId xmlns:a16="http://schemas.microsoft.com/office/drawing/2014/main" id="{8931673A-54D2-4D45-A0DC-2B6496D5678D}"/>
              </a:ext>
            </a:extLst>
          </p:cNvPr>
          <p:cNvSpPr>
            <a:spLocks noGrp="1"/>
          </p:cNvSpPr>
          <p:nvPr>
            <p:ph idx="1"/>
          </p:nvPr>
        </p:nvSpPr>
        <p:spPr>
          <a:xfrm>
            <a:off x="152400" y="1600200"/>
            <a:ext cx="8229600" cy="4983162"/>
          </a:xfrm>
        </p:spPr>
        <p:txBody>
          <a:bodyPr/>
          <a:lstStyle/>
          <a:p>
            <a:r>
              <a:rPr lang="en-US" dirty="0"/>
              <a:t>Thursday---I will be here for the morning lab, but not the afternoon. </a:t>
            </a:r>
          </a:p>
          <a:p>
            <a:r>
              <a:rPr lang="en-US" dirty="0"/>
              <a:t>All GFP papers due at noon—make arrangements if you have a noon class to turn it in-- in Swain 304.</a:t>
            </a:r>
          </a:p>
          <a:p>
            <a:r>
              <a:rPr lang="en-US" dirty="0"/>
              <a:t>Thursday will be an independent opportunity to analyze F2 flies.  I will help get organized so that each lab will have flies to analyze if possible. </a:t>
            </a:r>
          </a:p>
          <a:p>
            <a:endParaRPr lang="en-US" dirty="0"/>
          </a:p>
        </p:txBody>
      </p:sp>
    </p:spTree>
    <p:extLst>
      <p:ext uri="{BB962C8B-B14F-4D97-AF65-F5344CB8AC3E}">
        <p14:creationId xmlns:p14="http://schemas.microsoft.com/office/powerpoint/2010/main" val="209746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6">
            <a:extLst>
              <a:ext uri="{FF2B5EF4-FFF2-40B4-BE49-F238E27FC236}">
                <a16:creationId xmlns:a16="http://schemas.microsoft.com/office/drawing/2014/main" id="{24320FAB-6B5B-4948-BF98-5B34C6480463}"/>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5.10b</a:t>
            </a:r>
          </a:p>
        </p:txBody>
      </p:sp>
      <p:pic>
        <p:nvPicPr>
          <p:cNvPr id="37890" name="Picture 12">
            <a:extLst>
              <a:ext uri="{FF2B5EF4-FFF2-40B4-BE49-F238E27FC236}">
                <a16:creationId xmlns:a16="http://schemas.microsoft.com/office/drawing/2014/main" id="{423E9E41-C4F4-5C4B-AB62-B5A32C668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00"/>
          <a:stretch>
            <a:fillRect/>
          </a:stretch>
        </p:blipFill>
        <p:spPr bwMode="auto">
          <a:xfrm>
            <a:off x="912813" y="1201738"/>
            <a:ext cx="731678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4493EC7D-1206-6F4B-B821-CCCFB5A0A062}"/>
              </a:ext>
            </a:extLst>
          </p:cNvPr>
          <p:cNvGrpSpPr>
            <a:grpSpLocks/>
          </p:cNvGrpSpPr>
          <p:nvPr/>
        </p:nvGrpSpPr>
        <p:grpSpPr bwMode="auto">
          <a:xfrm>
            <a:off x="-15875" y="2400300"/>
            <a:ext cx="1463675" cy="2800350"/>
            <a:chOff x="136267" y="1295400"/>
            <a:chExt cx="1463932" cy="3962400"/>
          </a:xfrm>
        </p:grpSpPr>
        <p:sp>
          <p:nvSpPr>
            <p:cNvPr id="6" name="Arc 5">
              <a:extLst>
                <a:ext uri="{FF2B5EF4-FFF2-40B4-BE49-F238E27FC236}">
                  <a16:creationId xmlns:a16="http://schemas.microsoft.com/office/drawing/2014/main" id="{E0CB5CDE-C705-7842-BAB2-C0A32AB7B904}"/>
                </a:ext>
              </a:extLst>
            </p:cNvPr>
            <p:cNvSpPr/>
            <p:nvPr/>
          </p:nvSpPr>
          <p:spPr>
            <a:xfrm rot="10800000">
              <a:off x="152145" y="1371773"/>
              <a:ext cx="1448054" cy="3809654"/>
            </a:xfrm>
            <a:prstGeom prst="arc">
              <a:avLst>
                <a:gd name="adj1" fmla="val 15896325"/>
                <a:gd name="adj2" fmla="val 576884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Arrow 6">
              <a:extLst>
                <a:ext uri="{FF2B5EF4-FFF2-40B4-BE49-F238E27FC236}">
                  <a16:creationId xmlns:a16="http://schemas.microsoft.com/office/drawing/2014/main" id="{B92CA2FB-589F-604E-A860-A2658C19250A}"/>
                </a:ext>
              </a:extLst>
            </p:cNvPr>
            <p:cNvSpPr/>
            <p:nvPr/>
          </p:nvSpPr>
          <p:spPr>
            <a:xfrm>
              <a:off x="914279" y="1295400"/>
              <a:ext cx="228640" cy="229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a:extLst>
                <a:ext uri="{FF2B5EF4-FFF2-40B4-BE49-F238E27FC236}">
                  <a16:creationId xmlns:a16="http://schemas.microsoft.com/office/drawing/2014/main" id="{70A2B1C8-5BE7-6B43-87C0-9222207A0927}"/>
                </a:ext>
              </a:extLst>
            </p:cNvPr>
            <p:cNvSpPr/>
            <p:nvPr/>
          </p:nvSpPr>
          <p:spPr>
            <a:xfrm>
              <a:off x="990492" y="5028682"/>
              <a:ext cx="228640" cy="229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a:extLst>
                <a:ext uri="{FF2B5EF4-FFF2-40B4-BE49-F238E27FC236}">
                  <a16:creationId xmlns:a16="http://schemas.microsoft.com/office/drawing/2014/main" id="{7A7F3B3B-BCF5-6C48-B2F9-458D8C45BB18}"/>
                </a:ext>
              </a:extLst>
            </p:cNvPr>
            <p:cNvSpPr txBox="1">
              <a:spLocks noChangeArrowheads="1"/>
            </p:cNvSpPr>
            <p:nvPr/>
          </p:nvSpPr>
          <p:spPr bwMode="auto">
            <a:xfrm rot="-5400000">
              <a:off x="-272534" y="2923399"/>
              <a:ext cx="1371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500" b="1">
                  <a:latin typeface="Arial" panose="020B0604020202020204" pitchFamily="34" charset="0"/>
                  <a:cs typeface="Arial" panose="020B0604020202020204" pitchFamily="34" charset="0"/>
                </a:rPr>
                <a:t>Compare</a:t>
              </a:r>
            </a:p>
          </p:txBody>
        </p:sp>
      </p:grpSp>
    </p:spTree>
    <p:extLst>
      <p:ext uri="{BB962C8B-B14F-4D97-AF65-F5344CB8AC3E}">
        <p14:creationId xmlns:p14="http://schemas.microsoft.com/office/powerpoint/2010/main" val="1775870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1EE385E-4953-FC4E-AD8D-DD7B58A57205}"/>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50E6589F-6F20-7241-9DD0-9B6B13A6D58E}"/>
              </a:ext>
            </a:extLst>
          </p:cNvPr>
          <p:cNvSpPr>
            <a:spLocks noGrp="1"/>
          </p:cNvSpPr>
          <p:nvPr>
            <p:ph idx="1"/>
          </p:nvPr>
        </p:nvSpPr>
        <p:spPr/>
        <p:txBody>
          <a:bodyPr/>
          <a:lstStyle/>
          <a:p>
            <a:r>
              <a:rPr lang="en-US" altLang="en-US"/>
              <a:t>Just draw/sketch the arrangements of alleles until you find an order that works to change NCO to DCO with 2 crossovers.</a:t>
            </a:r>
          </a:p>
          <a:p>
            <a:endParaRPr lang="en-US" altLang="en-US"/>
          </a:p>
          <a:p>
            <a:r>
              <a:rPr lang="en-US" altLang="en-US"/>
              <a:t>That reveals the order of the genes.</a:t>
            </a:r>
          </a:p>
        </p:txBody>
      </p:sp>
    </p:spTree>
    <p:extLst>
      <p:ext uri="{BB962C8B-B14F-4D97-AF65-F5344CB8AC3E}">
        <p14:creationId xmlns:p14="http://schemas.microsoft.com/office/powerpoint/2010/main" val="34749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6">
            <a:extLst>
              <a:ext uri="{FF2B5EF4-FFF2-40B4-BE49-F238E27FC236}">
                <a16:creationId xmlns:a16="http://schemas.microsoft.com/office/drawing/2014/main" id="{AE362617-7F7D-5148-9EA5-718A277A6C07}"/>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5.11</a:t>
            </a:r>
          </a:p>
        </p:txBody>
      </p:sp>
      <p:pic>
        <p:nvPicPr>
          <p:cNvPr id="40962" name="Picture 13">
            <a:extLst>
              <a:ext uri="{FF2B5EF4-FFF2-40B4-BE49-F238E27FC236}">
                <a16:creationId xmlns:a16="http://schemas.microsoft.com/office/drawing/2014/main" id="{636A246A-096E-3941-BCD9-F7FEB4FD0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51"/>
          <a:stretch>
            <a:fillRect/>
          </a:stretch>
        </p:blipFill>
        <p:spPr bwMode="auto">
          <a:xfrm>
            <a:off x="1160463" y="1141413"/>
            <a:ext cx="682307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75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11D1813-21B6-614D-910D-6CC73EE64374}"/>
              </a:ext>
            </a:extLst>
          </p:cNvPr>
          <p:cNvSpPr>
            <a:spLocks noGrp="1"/>
          </p:cNvSpPr>
          <p:nvPr>
            <p:ph type="title" idx="4294967295"/>
          </p:nvPr>
        </p:nvSpPr>
        <p:spPr/>
        <p:txBody>
          <a:bodyPr/>
          <a:lstStyle/>
          <a:p>
            <a:pPr eaLnBrk="1" hangingPunct="1"/>
            <a:r>
              <a:rPr lang="en-US" altLang="en-US"/>
              <a:t>Returning to the map…</a:t>
            </a:r>
          </a:p>
        </p:txBody>
      </p:sp>
      <p:sp>
        <p:nvSpPr>
          <p:cNvPr id="43010" name="Content Placeholder 2">
            <a:extLst>
              <a:ext uri="{FF2B5EF4-FFF2-40B4-BE49-F238E27FC236}">
                <a16:creationId xmlns:a16="http://schemas.microsoft.com/office/drawing/2014/main" id="{1D119B91-267E-514C-BEBA-0106549D76D1}"/>
              </a:ext>
            </a:extLst>
          </p:cNvPr>
          <p:cNvSpPr>
            <a:spLocks noGrp="1"/>
          </p:cNvSpPr>
          <p:nvPr>
            <p:ph idx="4294967295"/>
          </p:nvPr>
        </p:nvSpPr>
        <p:spPr>
          <a:xfrm>
            <a:off x="304800" y="1885950"/>
            <a:ext cx="8229600" cy="3394075"/>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cxnSp>
        <p:nvCxnSpPr>
          <p:cNvPr id="7" name="Straight Connector 6">
            <a:extLst>
              <a:ext uri="{FF2B5EF4-FFF2-40B4-BE49-F238E27FC236}">
                <a16:creationId xmlns:a16="http://schemas.microsoft.com/office/drawing/2014/main" id="{A1A4EF02-5386-5A4F-B526-70041BB669F9}"/>
              </a:ext>
            </a:extLst>
          </p:cNvPr>
          <p:cNvCxnSpPr/>
          <p:nvPr/>
        </p:nvCxnSpPr>
        <p:spPr>
          <a:xfrm>
            <a:off x="1600200" y="3028950"/>
            <a:ext cx="4876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BDE176-DC40-4C4C-ABBE-8DA68FC632AE}"/>
              </a:ext>
            </a:extLst>
          </p:cNvPr>
          <p:cNvCxnSpPr/>
          <p:nvPr/>
        </p:nvCxnSpPr>
        <p:spPr>
          <a:xfrm rot="5400000">
            <a:off x="2143126" y="2886075"/>
            <a:ext cx="2857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731076-2086-974E-95CF-B4098CB520F0}"/>
              </a:ext>
            </a:extLst>
          </p:cNvPr>
          <p:cNvCxnSpPr/>
          <p:nvPr/>
        </p:nvCxnSpPr>
        <p:spPr>
          <a:xfrm rot="5400000">
            <a:off x="3134519" y="2885281"/>
            <a:ext cx="285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224295-DF16-CA4D-AF1A-435A9253E27E}"/>
              </a:ext>
            </a:extLst>
          </p:cNvPr>
          <p:cNvCxnSpPr/>
          <p:nvPr/>
        </p:nvCxnSpPr>
        <p:spPr>
          <a:xfrm rot="5400000">
            <a:off x="5725319" y="2885281"/>
            <a:ext cx="28575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1207" name="TextBox 11">
            <a:extLst>
              <a:ext uri="{FF2B5EF4-FFF2-40B4-BE49-F238E27FC236}">
                <a16:creationId xmlns:a16="http://schemas.microsoft.com/office/drawing/2014/main" id="{827D1B22-CEFF-DB47-9433-5414DA47F5E2}"/>
              </a:ext>
            </a:extLst>
          </p:cNvPr>
          <p:cNvSpPr txBox="1">
            <a:spLocks noChangeArrowheads="1"/>
          </p:cNvSpPr>
          <p:nvPr/>
        </p:nvSpPr>
        <p:spPr bwMode="auto">
          <a:xfrm>
            <a:off x="2133600" y="2457450"/>
            <a:ext cx="4572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v</a:t>
            </a:r>
          </a:p>
        </p:txBody>
      </p:sp>
      <p:sp>
        <p:nvSpPr>
          <p:cNvPr id="51208" name="TextBox 12">
            <a:extLst>
              <a:ext uri="{FF2B5EF4-FFF2-40B4-BE49-F238E27FC236}">
                <a16:creationId xmlns:a16="http://schemas.microsoft.com/office/drawing/2014/main" id="{1876D951-40E9-FF44-B2DA-6CE922AFE71E}"/>
              </a:ext>
            </a:extLst>
          </p:cNvPr>
          <p:cNvSpPr txBox="1">
            <a:spLocks noChangeArrowheads="1"/>
          </p:cNvSpPr>
          <p:nvPr/>
        </p:nvSpPr>
        <p:spPr bwMode="auto">
          <a:xfrm>
            <a:off x="3763963" y="2400300"/>
            <a:ext cx="338137" cy="300038"/>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pr</a:t>
            </a:r>
          </a:p>
        </p:txBody>
      </p:sp>
      <p:sp>
        <p:nvSpPr>
          <p:cNvPr id="51209" name="TextBox 13">
            <a:extLst>
              <a:ext uri="{FF2B5EF4-FFF2-40B4-BE49-F238E27FC236}">
                <a16:creationId xmlns:a16="http://schemas.microsoft.com/office/drawing/2014/main" id="{0E322DEE-585C-294D-9B6D-B6F890748368}"/>
              </a:ext>
            </a:extLst>
          </p:cNvPr>
          <p:cNvSpPr txBox="1">
            <a:spLocks noChangeArrowheads="1"/>
          </p:cNvSpPr>
          <p:nvPr/>
        </p:nvSpPr>
        <p:spPr bwMode="auto">
          <a:xfrm>
            <a:off x="5668963" y="2408238"/>
            <a:ext cx="425450" cy="300037"/>
          </a:xfrm>
          <a:prstGeom prst="rect">
            <a:avLst/>
          </a:prstGeom>
          <a:noFill/>
          <a:ln>
            <a:noFill/>
          </a:ln>
          <a:extLst>
            <a:ext uri="{909E8E84-426E-40dd-AFC4-6F175D3DCCD1}"/>
            <a:ext uri="{91240B29-F687-4f45-9708-019B960494DF}"/>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bm</a:t>
            </a:r>
          </a:p>
        </p:txBody>
      </p:sp>
      <p:sp>
        <p:nvSpPr>
          <p:cNvPr id="51210" name="TextBox 11">
            <a:extLst>
              <a:ext uri="{FF2B5EF4-FFF2-40B4-BE49-F238E27FC236}">
                <a16:creationId xmlns:a16="http://schemas.microsoft.com/office/drawing/2014/main" id="{C317D497-30E5-6246-8003-4F979A1C825D}"/>
              </a:ext>
            </a:extLst>
          </p:cNvPr>
          <p:cNvSpPr txBox="1">
            <a:spLocks noChangeArrowheads="1"/>
          </p:cNvSpPr>
          <p:nvPr/>
        </p:nvSpPr>
        <p:spPr bwMode="auto">
          <a:xfrm>
            <a:off x="2133600" y="2971800"/>
            <a:ext cx="1828800" cy="508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endParaRPr lang="en-US" sz="1350">
              <a:latin typeface="Arial" charset="0"/>
              <a:cs typeface="Arial" charset="0"/>
            </a:endParaRPr>
          </a:p>
          <a:p>
            <a:pPr eaLnBrk="1" hangingPunct="1">
              <a:defRPr/>
            </a:pPr>
            <a:r>
              <a:rPr lang="en-US" sz="1350" b="1">
                <a:latin typeface="Arial" charset="0"/>
                <a:cs typeface="Arial" charset="0"/>
              </a:rPr>
              <a:t>22.3 cM</a:t>
            </a:r>
          </a:p>
        </p:txBody>
      </p:sp>
      <p:sp>
        <p:nvSpPr>
          <p:cNvPr id="51211" name="TextBox 12">
            <a:extLst>
              <a:ext uri="{FF2B5EF4-FFF2-40B4-BE49-F238E27FC236}">
                <a16:creationId xmlns:a16="http://schemas.microsoft.com/office/drawing/2014/main" id="{EEFA83E5-4707-114C-B666-C7807E1EEA44}"/>
              </a:ext>
            </a:extLst>
          </p:cNvPr>
          <p:cNvSpPr txBox="1">
            <a:spLocks noChangeArrowheads="1"/>
          </p:cNvSpPr>
          <p:nvPr/>
        </p:nvSpPr>
        <p:spPr bwMode="auto">
          <a:xfrm>
            <a:off x="4267200" y="2971800"/>
            <a:ext cx="1828800" cy="508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endParaRPr lang="en-US" sz="1350">
              <a:latin typeface="Arial" charset="0"/>
              <a:cs typeface="Arial" charset="0"/>
            </a:endParaRPr>
          </a:p>
          <a:p>
            <a:pPr eaLnBrk="1" hangingPunct="1">
              <a:defRPr/>
            </a:pPr>
            <a:r>
              <a:rPr lang="en-US" sz="1350" b="1">
                <a:latin typeface="Arial" charset="0"/>
                <a:cs typeface="Arial" charset="0"/>
              </a:rPr>
              <a:t>43.4 cM</a:t>
            </a:r>
          </a:p>
        </p:txBody>
      </p:sp>
      <p:sp>
        <p:nvSpPr>
          <p:cNvPr id="14" name="TextBox 13">
            <a:extLst>
              <a:ext uri="{FF2B5EF4-FFF2-40B4-BE49-F238E27FC236}">
                <a16:creationId xmlns:a16="http://schemas.microsoft.com/office/drawing/2014/main" id="{CC626CBA-EA92-264B-A405-994274D80E99}"/>
              </a:ext>
            </a:extLst>
          </p:cNvPr>
          <p:cNvSpPr txBox="1">
            <a:spLocks noChangeArrowheads="1"/>
          </p:cNvSpPr>
          <p:nvPr/>
        </p:nvSpPr>
        <p:spPr bwMode="auto">
          <a:xfrm>
            <a:off x="1524000" y="3829050"/>
            <a:ext cx="51816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cs typeface="Arial" charset="0"/>
              </a:rPr>
              <a:t>What was the expected frequency of DCO?</a:t>
            </a:r>
          </a:p>
        </p:txBody>
      </p:sp>
      <p:sp>
        <p:nvSpPr>
          <p:cNvPr id="15" name="TextBox 14">
            <a:extLst>
              <a:ext uri="{FF2B5EF4-FFF2-40B4-BE49-F238E27FC236}">
                <a16:creationId xmlns:a16="http://schemas.microsoft.com/office/drawing/2014/main" id="{80667A89-AFB9-1B4C-B451-4D444FE78BAA}"/>
              </a:ext>
            </a:extLst>
          </p:cNvPr>
          <p:cNvSpPr txBox="1">
            <a:spLocks noChangeArrowheads="1"/>
          </p:cNvSpPr>
          <p:nvPr/>
        </p:nvSpPr>
        <p:spPr bwMode="auto">
          <a:xfrm>
            <a:off x="1752600" y="4629150"/>
            <a:ext cx="5638800" cy="10842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dirty="0">
                <a:latin typeface="Arial" charset="0"/>
                <a:cs typeface="Arial" charset="0"/>
              </a:rPr>
              <a:t>(0.223)(0.434) =0.097</a:t>
            </a:r>
          </a:p>
          <a:p>
            <a:pPr eaLnBrk="1" hangingPunct="1">
              <a:defRPr/>
            </a:pPr>
            <a:endParaRPr lang="en-US" sz="1350" dirty="0">
              <a:latin typeface="Arial" charset="0"/>
              <a:cs typeface="Arial" charset="0"/>
            </a:endParaRPr>
          </a:p>
          <a:p>
            <a:pPr eaLnBrk="1" hangingPunct="1">
              <a:defRPr/>
            </a:pPr>
            <a:r>
              <a:rPr lang="en-US" sz="1350" dirty="0">
                <a:latin typeface="Arial" charset="0"/>
                <a:cs typeface="Arial" charset="0"/>
              </a:rPr>
              <a:t>9.7%  </a:t>
            </a:r>
            <a:r>
              <a:rPr lang="en-US" dirty="0">
                <a:latin typeface="Arial" charset="0"/>
                <a:cs typeface="Arial" charset="0"/>
              </a:rPr>
              <a:t>IF</a:t>
            </a:r>
            <a:r>
              <a:rPr lang="is-IS" sz="1350" dirty="0">
                <a:latin typeface="Arial" charset="0"/>
                <a:cs typeface="Arial" charset="0"/>
              </a:rPr>
              <a:t>….crossover in one interval does not interfere with or enhance crossover in an adjacent interval.....</a:t>
            </a:r>
            <a:endParaRPr lang="en-US" sz="1350" dirty="0">
              <a:latin typeface="Arial" charset="0"/>
              <a:cs typeface="Arial" charset="0"/>
            </a:endParaRPr>
          </a:p>
        </p:txBody>
      </p:sp>
    </p:spTree>
    <p:extLst>
      <p:ext uri="{BB962C8B-B14F-4D97-AF65-F5344CB8AC3E}">
        <p14:creationId xmlns:p14="http://schemas.microsoft.com/office/powerpoint/2010/main" val="3102802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C1C9F67A-4DBE-E040-9B4B-0E2F26857722}"/>
              </a:ext>
            </a:extLst>
          </p:cNvPr>
          <p:cNvSpPr>
            <a:spLocks noGrp="1"/>
          </p:cNvSpPr>
          <p:nvPr>
            <p:ph type="title" idx="4294967295"/>
          </p:nvPr>
        </p:nvSpPr>
        <p:spPr/>
        <p:txBody>
          <a:bodyPr/>
          <a:lstStyle/>
          <a:p>
            <a:pPr eaLnBrk="1" hangingPunct="1"/>
            <a:endParaRPr lang="en-US" altLang="en-US"/>
          </a:p>
        </p:txBody>
      </p:sp>
      <p:sp>
        <p:nvSpPr>
          <p:cNvPr id="44034" name="Content Placeholder 2">
            <a:extLst>
              <a:ext uri="{FF2B5EF4-FFF2-40B4-BE49-F238E27FC236}">
                <a16:creationId xmlns:a16="http://schemas.microsoft.com/office/drawing/2014/main" id="{96B9FD18-676F-B844-AE40-190790D2D578}"/>
              </a:ext>
            </a:extLst>
          </p:cNvPr>
          <p:cNvSpPr>
            <a:spLocks noGrp="1"/>
          </p:cNvSpPr>
          <p:nvPr>
            <p:ph idx="4294967295"/>
          </p:nvPr>
        </p:nvSpPr>
        <p:spPr/>
        <p:txBody>
          <a:bodyPr/>
          <a:lstStyle/>
          <a:p>
            <a:pPr eaLnBrk="1" hangingPunct="1"/>
            <a:r>
              <a:rPr lang="en-US" altLang="en-US"/>
              <a:t>Observed DCO?  7.8%</a:t>
            </a:r>
          </a:p>
          <a:p>
            <a:pPr eaLnBrk="1" hangingPunct="1"/>
            <a:endParaRPr lang="en-US" altLang="en-US"/>
          </a:p>
          <a:p>
            <a:pPr eaLnBrk="1" hangingPunct="1"/>
            <a:endParaRPr lang="en-US" altLang="en-US"/>
          </a:p>
          <a:p>
            <a:pPr eaLnBrk="1" hangingPunct="1"/>
            <a:r>
              <a:rPr lang="en-US" altLang="en-US"/>
              <a:t>Example in which we assume that X.O in one region may have affected (in this case, inhibited) X.O. in an adjacent region.</a:t>
            </a:r>
          </a:p>
          <a:p>
            <a:pPr lvl="1" eaLnBrk="1" hangingPunct="1"/>
            <a:r>
              <a:rPr lang="en-US" altLang="en-US"/>
              <a:t>Called:   </a:t>
            </a:r>
            <a:r>
              <a:rPr lang="en-US" altLang="en-US" i="1" u="sng"/>
              <a:t>INTERFERENCE</a:t>
            </a:r>
          </a:p>
        </p:txBody>
      </p:sp>
    </p:spTree>
    <p:extLst>
      <p:ext uri="{BB962C8B-B14F-4D97-AF65-F5344CB8AC3E}">
        <p14:creationId xmlns:p14="http://schemas.microsoft.com/office/powerpoint/2010/main" val="24539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95823EBB-8A2C-5C4D-9863-F1C01FB5C21C}"/>
              </a:ext>
            </a:extLst>
          </p:cNvPr>
          <p:cNvSpPr>
            <a:spLocks noGrp="1"/>
          </p:cNvSpPr>
          <p:nvPr>
            <p:ph type="title" idx="4294967295"/>
          </p:nvPr>
        </p:nvSpPr>
        <p:spPr/>
        <p:txBody>
          <a:bodyPr/>
          <a:lstStyle/>
          <a:p>
            <a:pPr eaLnBrk="1" hangingPunct="1"/>
            <a:endParaRPr lang="en-US" altLang="en-US"/>
          </a:p>
        </p:txBody>
      </p:sp>
      <p:sp>
        <p:nvSpPr>
          <p:cNvPr id="45058" name="Content Placeholder 2">
            <a:extLst>
              <a:ext uri="{FF2B5EF4-FFF2-40B4-BE49-F238E27FC236}">
                <a16:creationId xmlns:a16="http://schemas.microsoft.com/office/drawing/2014/main" id="{D0FC82B8-65DD-E548-A8A4-401176B1E521}"/>
              </a:ext>
            </a:extLst>
          </p:cNvPr>
          <p:cNvSpPr>
            <a:spLocks noGrp="1"/>
          </p:cNvSpPr>
          <p:nvPr>
            <p:ph idx="4294967295"/>
          </p:nvPr>
        </p:nvSpPr>
        <p:spPr/>
        <p:txBody>
          <a:bodyPr/>
          <a:lstStyle/>
          <a:p>
            <a:pPr eaLnBrk="1" hangingPunct="1"/>
            <a:r>
              <a:rPr lang="en-US" altLang="en-US"/>
              <a:t>We can quantify interference:  </a:t>
            </a:r>
          </a:p>
          <a:p>
            <a:pPr lvl="1" eaLnBrk="1" hangingPunct="1"/>
            <a:r>
              <a:rPr lang="en-US" altLang="en-US"/>
              <a:t>1.  determine </a:t>
            </a:r>
            <a:r>
              <a:rPr lang="en-US" altLang="en-US" i="1" u="sng"/>
              <a:t>Coefficient of coincidence</a:t>
            </a:r>
          </a:p>
          <a:p>
            <a:pPr lvl="2" eaLnBrk="1" hangingPunct="1">
              <a:buFont typeface="Arial" panose="020B0604020202020204" pitchFamily="34" charset="0"/>
              <a:buNone/>
            </a:pPr>
            <a:r>
              <a:rPr lang="en-US" altLang="en-US"/>
              <a:t>C  = </a:t>
            </a:r>
            <a:r>
              <a:rPr lang="en-US" altLang="en-US" u="sng"/>
              <a:t>observed DCO</a:t>
            </a:r>
          </a:p>
          <a:p>
            <a:pPr lvl="2" eaLnBrk="1" hangingPunct="1">
              <a:buFont typeface="Arial" panose="020B0604020202020204" pitchFamily="34" charset="0"/>
              <a:buNone/>
            </a:pPr>
            <a:r>
              <a:rPr lang="en-US" altLang="en-US"/>
              <a:t>	     expected DCO</a:t>
            </a:r>
          </a:p>
          <a:p>
            <a:pPr lvl="2" eaLnBrk="1" hangingPunct="1">
              <a:buFont typeface="Arial" panose="020B0604020202020204" pitchFamily="34" charset="0"/>
              <a:buNone/>
            </a:pPr>
            <a:r>
              <a:rPr lang="en-US" altLang="en-US"/>
              <a:t>C=1		Observed DCO = expected DCO</a:t>
            </a:r>
          </a:p>
          <a:p>
            <a:pPr lvl="2" eaLnBrk="1" hangingPunct="1">
              <a:buFont typeface="Arial" panose="020B0604020202020204" pitchFamily="34" charset="0"/>
              <a:buNone/>
            </a:pPr>
            <a:r>
              <a:rPr lang="en-US" altLang="en-US"/>
              <a:t>C&lt;1		fewer DCO than expected</a:t>
            </a:r>
          </a:p>
          <a:p>
            <a:pPr lvl="2" eaLnBrk="1" hangingPunct="1">
              <a:buFont typeface="Arial" panose="020B0604020202020204" pitchFamily="34" charset="0"/>
              <a:buNone/>
            </a:pPr>
            <a:r>
              <a:rPr lang="en-US" altLang="en-US"/>
              <a:t>C&gt;1		more DCO than expected</a:t>
            </a:r>
          </a:p>
        </p:txBody>
      </p:sp>
    </p:spTree>
    <p:extLst>
      <p:ext uri="{BB962C8B-B14F-4D97-AF65-F5344CB8AC3E}">
        <p14:creationId xmlns:p14="http://schemas.microsoft.com/office/powerpoint/2010/main" val="200342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DA34B883-0EC4-C349-8A45-1DE6AB762726}"/>
              </a:ext>
            </a:extLst>
          </p:cNvPr>
          <p:cNvSpPr>
            <a:spLocks noGrp="1"/>
          </p:cNvSpPr>
          <p:nvPr>
            <p:ph type="title" idx="4294967295"/>
          </p:nvPr>
        </p:nvSpPr>
        <p:spPr/>
        <p:txBody>
          <a:bodyPr/>
          <a:lstStyle/>
          <a:p>
            <a:pPr eaLnBrk="1" hangingPunct="1"/>
            <a:endParaRPr lang="en-US" altLang="en-US"/>
          </a:p>
        </p:txBody>
      </p:sp>
      <p:sp>
        <p:nvSpPr>
          <p:cNvPr id="46082" name="Content Placeholder 2">
            <a:extLst>
              <a:ext uri="{FF2B5EF4-FFF2-40B4-BE49-F238E27FC236}">
                <a16:creationId xmlns:a16="http://schemas.microsoft.com/office/drawing/2014/main" id="{D00C0856-FF3A-894D-B827-9FA330C695B0}"/>
              </a:ext>
            </a:extLst>
          </p:cNvPr>
          <p:cNvSpPr>
            <a:spLocks noGrp="1"/>
          </p:cNvSpPr>
          <p:nvPr>
            <p:ph idx="4294967295"/>
          </p:nvPr>
        </p:nvSpPr>
        <p:spPr/>
        <p:txBody>
          <a:bodyPr/>
          <a:lstStyle/>
          <a:p>
            <a:pPr eaLnBrk="1" hangingPunct="1"/>
            <a:r>
              <a:rPr lang="en-US" altLang="en-US"/>
              <a:t>Interference (I)=1-C</a:t>
            </a:r>
          </a:p>
          <a:p>
            <a:pPr eaLnBrk="1" hangingPunct="1"/>
            <a:endParaRPr lang="en-US" altLang="en-US"/>
          </a:p>
          <a:p>
            <a:pPr lvl="1" eaLnBrk="1" hangingPunct="1">
              <a:buFont typeface="Arial" panose="020B0604020202020204" pitchFamily="34" charset="0"/>
              <a:buNone/>
            </a:pPr>
            <a:r>
              <a:rPr lang="en-US" altLang="en-US"/>
              <a:t>C=1 		I=0  		no interference</a:t>
            </a:r>
          </a:p>
          <a:p>
            <a:pPr lvl="1" eaLnBrk="1" hangingPunct="1">
              <a:buFont typeface="Arial" panose="020B0604020202020204" pitchFamily="34" charset="0"/>
              <a:buNone/>
            </a:pPr>
            <a:r>
              <a:rPr lang="en-US" altLang="en-US"/>
              <a:t>C&lt;1		I&gt;0		positive interference</a:t>
            </a:r>
          </a:p>
          <a:p>
            <a:pPr lvl="1" eaLnBrk="1" hangingPunct="1">
              <a:buFont typeface="Arial" panose="020B0604020202020204" pitchFamily="34" charset="0"/>
              <a:buNone/>
            </a:pPr>
            <a:r>
              <a:rPr lang="en-US" altLang="en-US"/>
              <a:t>C&gt;1		1&lt;0		negative interference</a:t>
            </a:r>
          </a:p>
        </p:txBody>
      </p:sp>
    </p:spTree>
    <p:extLst>
      <p:ext uri="{BB962C8B-B14F-4D97-AF65-F5344CB8AC3E}">
        <p14:creationId xmlns:p14="http://schemas.microsoft.com/office/powerpoint/2010/main" val="174386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7BDE000-FEA3-3544-A514-843B9A8DECEB}"/>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F618D3B2-689C-9840-B826-E7EAD45B3B53}"/>
              </a:ext>
            </a:extLst>
          </p:cNvPr>
          <p:cNvSpPr>
            <a:spLocks noGrp="1"/>
          </p:cNvSpPr>
          <p:nvPr>
            <p:ph idx="1"/>
          </p:nvPr>
        </p:nvSpPr>
        <p:spPr/>
        <p:txBody>
          <a:bodyPr/>
          <a:lstStyle/>
          <a:p>
            <a:r>
              <a:rPr lang="en-US" altLang="en-US" dirty="0"/>
              <a:t>Be sure you review recombination mapping, 3-point mapping, interference.</a:t>
            </a:r>
          </a:p>
          <a:p>
            <a:r>
              <a:rPr lang="en-US" altLang="en-US" dirty="0">
                <a:solidFill>
                  <a:srgbClr val="FF0000"/>
                </a:solidFill>
              </a:rPr>
              <a:t>Problem sets 3 and 4(linkage) is posted on website.</a:t>
            </a:r>
          </a:p>
          <a:p>
            <a:r>
              <a:rPr lang="en-US" altLang="en-US" dirty="0"/>
              <a:t> You are expected to understand the book</a:t>
            </a:r>
            <a:r>
              <a:rPr lang="ja-JP" altLang="en-US"/>
              <a:t>’</a:t>
            </a:r>
            <a:r>
              <a:rPr lang="en-US" altLang="ja-JP" dirty="0"/>
              <a:t>s examples in chapter 5. </a:t>
            </a:r>
            <a:r>
              <a:rPr lang="en-US" altLang="ja-JP" u="sng" dirty="0"/>
              <a:t>Practice analyzing data from 3-point crosses.</a:t>
            </a:r>
          </a:p>
          <a:p>
            <a:pPr lvl="1"/>
            <a:r>
              <a:rPr lang="en-US" altLang="en-US" dirty="0"/>
              <a:t>The F2 flies that emerge from your F1 X F1 crosses will give you </a:t>
            </a:r>
            <a:r>
              <a:rPr lang="en-US" altLang="en-US" u="sng" dirty="0"/>
              <a:t>real data </a:t>
            </a:r>
            <a:r>
              <a:rPr lang="en-US" altLang="en-US" dirty="0"/>
              <a:t>for mapping cv, y, and f.</a:t>
            </a:r>
          </a:p>
        </p:txBody>
      </p:sp>
    </p:spTree>
    <p:extLst>
      <p:ext uri="{BB962C8B-B14F-4D97-AF65-F5344CB8AC3E}">
        <p14:creationId xmlns:p14="http://schemas.microsoft.com/office/powerpoint/2010/main" val="399475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A51C42F9-F384-FC49-A3AF-D7046406F4E3}"/>
              </a:ext>
            </a:extLst>
          </p:cNvPr>
          <p:cNvSpPr>
            <a:spLocks noGrp="1"/>
          </p:cNvSpPr>
          <p:nvPr>
            <p:ph type="title"/>
          </p:nvPr>
        </p:nvSpPr>
        <p:spPr/>
        <p:txBody>
          <a:bodyPr/>
          <a:lstStyle/>
          <a:p>
            <a:r>
              <a:rPr lang="en-US" altLang="en-US" dirty="0"/>
              <a:t>Returning  to Nucleic acid chemistry…</a:t>
            </a:r>
          </a:p>
        </p:txBody>
      </p:sp>
      <p:sp>
        <p:nvSpPr>
          <p:cNvPr id="58370" name="Content Placeholder 2">
            <a:extLst>
              <a:ext uri="{FF2B5EF4-FFF2-40B4-BE49-F238E27FC236}">
                <a16:creationId xmlns:a16="http://schemas.microsoft.com/office/drawing/2014/main" id="{2DF1A14A-413D-6346-9DED-A2228E026773}"/>
              </a:ext>
            </a:extLst>
          </p:cNvPr>
          <p:cNvSpPr>
            <a:spLocks noGrp="1"/>
          </p:cNvSpPr>
          <p:nvPr>
            <p:ph idx="1"/>
          </p:nvPr>
        </p:nvSpPr>
        <p:spPr/>
        <p:txBody>
          <a:bodyPr/>
          <a:lstStyle/>
          <a:p>
            <a:r>
              <a:rPr lang="en-US" altLang="en-US"/>
              <a:t>Nucleic acids----DNA and RNA</a:t>
            </a:r>
          </a:p>
          <a:p>
            <a:endParaRPr lang="en-US" altLang="en-US"/>
          </a:p>
          <a:p>
            <a:r>
              <a:rPr lang="en-US" altLang="en-US"/>
              <a:t>Both are polymers (repeating units) of </a:t>
            </a:r>
            <a:r>
              <a:rPr lang="en-US" altLang="en-US" b="1"/>
              <a:t>nucleotides.</a:t>
            </a:r>
          </a:p>
        </p:txBody>
      </p:sp>
    </p:spTree>
    <p:extLst>
      <p:ext uri="{BB962C8B-B14F-4D97-AF65-F5344CB8AC3E}">
        <p14:creationId xmlns:p14="http://schemas.microsoft.com/office/powerpoint/2010/main" val="249755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B4B52F2-EA78-BC4C-9E88-95924B1012C3}"/>
              </a:ext>
            </a:extLst>
          </p:cNvPr>
          <p:cNvSpPr>
            <a:spLocks noGrp="1"/>
          </p:cNvSpPr>
          <p:nvPr>
            <p:ph type="title"/>
          </p:nvPr>
        </p:nvSpPr>
        <p:spPr/>
        <p:txBody>
          <a:bodyPr/>
          <a:lstStyle/>
          <a:p>
            <a:r>
              <a:rPr lang="en-US" altLang="en-US"/>
              <a:t>Nucleotides…</a:t>
            </a:r>
          </a:p>
        </p:txBody>
      </p:sp>
      <p:sp>
        <p:nvSpPr>
          <p:cNvPr id="59394" name="Content Placeholder 2">
            <a:extLst>
              <a:ext uri="{FF2B5EF4-FFF2-40B4-BE49-F238E27FC236}">
                <a16:creationId xmlns:a16="http://schemas.microsoft.com/office/drawing/2014/main" id="{9708940B-5BE6-294D-9239-A42D36E3F816}"/>
              </a:ext>
            </a:extLst>
          </p:cNvPr>
          <p:cNvSpPr>
            <a:spLocks noGrp="1"/>
          </p:cNvSpPr>
          <p:nvPr>
            <p:ph idx="1"/>
          </p:nvPr>
        </p:nvSpPr>
        <p:spPr>
          <a:xfrm>
            <a:off x="1543050" y="1600200"/>
            <a:ext cx="6457950" cy="4800600"/>
          </a:xfrm>
        </p:spPr>
        <p:txBody>
          <a:bodyPr/>
          <a:lstStyle/>
          <a:p>
            <a:r>
              <a:rPr lang="en-US" altLang="en-US" dirty="0"/>
              <a:t>3 components</a:t>
            </a:r>
          </a:p>
          <a:p>
            <a:pPr lvl="1"/>
            <a:r>
              <a:rPr lang="en-US" altLang="en-US" sz="2100" dirty="0"/>
              <a:t>5-carbon (pentose) sugar</a:t>
            </a:r>
          </a:p>
          <a:p>
            <a:pPr lvl="1"/>
            <a:r>
              <a:rPr lang="en-US" altLang="en-US" sz="2100" dirty="0"/>
              <a:t>Nitrogenous base</a:t>
            </a:r>
          </a:p>
          <a:p>
            <a:pPr marL="457200" lvl="1" indent="0">
              <a:buNone/>
            </a:pPr>
            <a:endParaRPr lang="en-US" altLang="en-US" sz="2100" dirty="0"/>
          </a:p>
          <a:p>
            <a:pPr lvl="1"/>
            <a:r>
              <a:rPr lang="en-US" altLang="en-US" sz="2100" dirty="0"/>
              <a:t>PO</a:t>
            </a:r>
            <a:r>
              <a:rPr lang="en-US" altLang="en-US" sz="2100" baseline="-25000" dirty="0"/>
              <a:t>4</a:t>
            </a:r>
            <a:r>
              <a:rPr lang="en-US" altLang="en-US" sz="2100" dirty="0"/>
              <a:t> group(s)</a:t>
            </a:r>
          </a:p>
          <a:p>
            <a:pPr lvl="1">
              <a:buFont typeface="Arial" panose="020B0604020202020204" pitchFamily="34" charset="0"/>
              <a:buNone/>
            </a:pPr>
            <a:r>
              <a:rPr lang="en-US" altLang="en-US" sz="2100" dirty="0"/>
              <a:t>						</a:t>
            </a:r>
          </a:p>
          <a:p>
            <a:pPr lvl="1">
              <a:buFont typeface="Arial" panose="020B0604020202020204" pitchFamily="34" charset="0"/>
              <a:buNone/>
            </a:pPr>
            <a:r>
              <a:rPr lang="en-US" altLang="en-US" sz="2100" dirty="0"/>
              <a:t>				</a:t>
            </a:r>
          </a:p>
          <a:p>
            <a:pPr lvl="1">
              <a:buFont typeface="Arial" panose="020B0604020202020204" pitchFamily="34" charset="0"/>
              <a:buNone/>
            </a:pPr>
            <a:r>
              <a:rPr lang="en-US" altLang="en-US" sz="2100" dirty="0"/>
              <a:t>		1 PO</a:t>
            </a:r>
            <a:r>
              <a:rPr lang="en-US" altLang="en-US" sz="2100" baseline="-25000" dirty="0"/>
              <a:t>4</a:t>
            </a:r>
            <a:r>
              <a:rPr lang="en-US" altLang="en-US" sz="2100" dirty="0"/>
              <a:t> group =nucleoside monophosphate</a:t>
            </a:r>
          </a:p>
          <a:p>
            <a:pPr lvl="1">
              <a:buFont typeface="Arial" panose="020B0604020202020204" pitchFamily="34" charset="0"/>
              <a:buNone/>
            </a:pPr>
            <a:r>
              <a:rPr lang="en-US" altLang="en-US" sz="2100" dirty="0"/>
              <a:t>		2 PO</a:t>
            </a:r>
            <a:r>
              <a:rPr lang="en-US" altLang="en-US" sz="2100" baseline="-25000" dirty="0"/>
              <a:t>4</a:t>
            </a:r>
            <a:r>
              <a:rPr lang="en-US" altLang="en-US" sz="2100" dirty="0"/>
              <a:t> groups =nucleoside diphosphate</a:t>
            </a:r>
          </a:p>
          <a:p>
            <a:pPr lvl="1">
              <a:buFont typeface="Arial" panose="020B0604020202020204" pitchFamily="34" charset="0"/>
              <a:buNone/>
            </a:pPr>
            <a:r>
              <a:rPr lang="en-US" altLang="en-US" sz="2100" dirty="0"/>
              <a:t>		3 PO</a:t>
            </a:r>
            <a:r>
              <a:rPr lang="en-US" altLang="en-US" sz="2100" baseline="-25000" dirty="0"/>
              <a:t>4</a:t>
            </a:r>
            <a:r>
              <a:rPr lang="en-US" altLang="en-US" sz="2100" dirty="0"/>
              <a:t> groups =nucleoside triphosphate</a:t>
            </a:r>
          </a:p>
        </p:txBody>
      </p:sp>
      <p:sp>
        <p:nvSpPr>
          <p:cNvPr id="4" name="Right Brace 3">
            <a:extLst>
              <a:ext uri="{FF2B5EF4-FFF2-40B4-BE49-F238E27FC236}">
                <a16:creationId xmlns:a16="http://schemas.microsoft.com/office/drawing/2014/main" id="{4C80786C-B9C1-9140-9C17-30EB2600D0F4}"/>
              </a:ext>
            </a:extLst>
          </p:cNvPr>
          <p:cNvSpPr/>
          <p:nvPr/>
        </p:nvSpPr>
        <p:spPr>
          <a:xfrm>
            <a:off x="5257800" y="2206315"/>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396" name="TextBox 4">
            <a:extLst>
              <a:ext uri="{FF2B5EF4-FFF2-40B4-BE49-F238E27FC236}">
                <a16:creationId xmlns:a16="http://schemas.microsoft.com/office/drawing/2014/main" id="{69B423D2-F6F5-9B4E-83AB-F3BE49FFEB6F}"/>
              </a:ext>
            </a:extLst>
          </p:cNvPr>
          <p:cNvSpPr txBox="1">
            <a:spLocks noChangeArrowheads="1"/>
          </p:cNvSpPr>
          <p:nvPr/>
        </p:nvSpPr>
        <p:spPr bwMode="auto">
          <a:xfrm>
            <a:off x="5791200" y="2330140"/>
            <a:ext cx="1582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latin typeface="Arial" panose="020B0604020202020204" pitchFamily="34" charset="0"/>
              </a:rPr>
              <a:t>Nucleo</a:t>
            </a:r>
            <a:r>
              <a:rPr lang="en-US" altLang="en-US" sz="2000" b="1" u="sng" dirty="0">
                <a:latin typeface="Arial" panose="020B0604020202020204" pitchFamily="34" charset="0"/>
              </a:rPr>
              <a:t>side</a:t>
            </a:r>
          </a:p>
        </p:txBody>
      </p:sp>
      <p:cxnSp>
        <p:nvCxnSpPr>
          <p:cNvPr id="7" name="Straight Arrow Connector 6">
            <a:extLst>
              <a:ext uri="{FF2B5EF4-FFF2-40B4-BE49-F238E27FC236}">
                <a16:creationId xmlns:a16="http://schemas.microsoft.com/office/drawing/2014/main" id="{8A9626E6-8992-B243-AE44-CAC752E63BF2}"/>
              </a:ext>
            </a:extLst>
          </p:cNvPr>
          <p:cNvCxnSpPr/>
          <p:nvPr/>
        </p:nvCxnSpPr>
        <p:spPr>
          <a:xfrm>
            <a:off x="2057400" y="3505200"/>
            <a:ext cx="444500" cy="4810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0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3856-78C7-DE4F-8233-F9C1AF03D9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0F1423-066A-6042-B5A6-F1454E10F9F2}"/>
              </a:ext>
            </a:extLst>
          </p:cNvPr>
          <p:cNvSpPr>
            <a:spLocks noGrp="1"/>
          </p:cNvSpPr>
          <p:nvPr>
            <p:ph idx="1"/>
          </p:nvPr>
        </p:nvSpPr>
        <p:spPr/>
        <p:txBody>
          <a:bodyPr/>
          <a:lstStyle/>
          <a:p>
            <a:r>
              <a:rPr lang="en-US" dirty="0"/>
              <a:t>Exam 3 will be proctored by Dr. </a:t>
            </a:r>
            <a:r>
              <a:rPr lang="en-US" dirty="0" err="1"/>
              <a:t>Lepp</a:t>
            </a:r>
            <a:r>
              <a:rPr lang="en-US" dirty="0"/>
              <a:t> or Dr. Halloran Friday. </a:t>
            </a:r>
          </a:p>
          <a:p>
            <a:endParaRPr lang="en-US" dirty="0"/>
          </a:p>
          <a:p>
            <a:r>
              <a:rPr lang="en-US" dirty="0"/>
              <a:t> No class Monday (I’m out of town)—so no class/lab next week! </a:t>
            </a:r>
          </a:p>
          <a:p>
            <a:endParaRPr lang="en-US" dirty="0"/>
          </a:p>
        </p:txBody>
      </p:sp>
    </p:spTree>
    <p:extLst>
      <p:ext uri="{BB962C8B-B14F-4D97-AF65-F5344CB8AC3E}">
        <p14:creationId xmlns:p14="http://schemas.microsoft.com/office/powerpoint/2010/main" val="122850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0">
            <a:extLst>
              <a:ext uri="{FF2B5EF4-FFF2-40B4-BE49-F238E27FC236}">
                <a16:creationId xmlns:a16="http://schemas.microsoft.com/office/drawing/2014/main" id="{34A89102-6C1E-E445-84A1-2060D168E615}"/>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10.9a</a:t>
            </a:r>
          </a:p>
        </p:txBody>
      </p:sp>
      <p:pic>
        <p:nvPicPr>
          <p:cNvPr id="60418" name="Picture 11">
            <a:extLst>
              <a:ext uri="{FF2B5EF4-FFF2-40B4-BE49-F238E27FC236}">
                <a16:creationId xmlns:a16="http://schemas.microsoft.com/office/drawing/2014/main" id="{A1677739-D927-5240-88A2-7A391AE7E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61"/>
          <a:stretch>
            <a:fillRect/>
          </a:stretch>
        </p:blipFill>
        <p:spPr bwMode="auto">
          <a:xfrm>
            <a:off x="304800" y="1543050"/>
            <a:ext cx="813105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3">
            <a:extLst>
              <a:ext uri="{FF2B5EF4-FFF2-40B4-BE49-F238E27FC236}">
                <a16:creationId xmlns:a16="http://schemas.microsoft.com/office/drawing/2014/main" id="{E713EEBF-F3EF-7C48-8ED8-FBB4E460E041}"/>
              </a:ext>
            </a:extLst>
          </p:cNvPr>
          <p:cNvSpPr txBox="1">
            <a:spLocks noChangeArrowheads="1"/>
          </p:cNvSpPr>
          <p:nvPr/>
        </p:nvSpPr>
        <p:spPr bwMode="auto">
          <a:xfrm>
            <a:off x="914400" y="112708"/>
            <a:ext cx="6878638" cy="1408078"/>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ea typeface="MS PGothic" charset="0"/>
                <a:cs typeface="MS PGothic" charset="0"/>
              </a:rPr>
              <a:t>The bases---Do not memorize atomic structure but recognize pyrimidine vs. purine—note all contain nitrogen.  </a:t>
            </a:r>
          </a:p>
          <a:p>
            <a:pPr eaLnBrk="1" hangingPunct="1">
              <a:defRPr/>
            </a:pPr>
            <a:endParaRPr lang="en-US" sz="1800" b="1" dirty="0">
              <a:ea typeface="MS PGothic" charset="0"/>
              <a:cs typeface="MS PGothic" charset="0"/>
            </a:endParaRPr>
          </a:p>
          <a:p>
            <a:pPr eaLnBrk="1" hangingPunct="1">
              <a:defRPr/>
            </a:pPr>
            <a:r>
              <a:rPr lang="en-US" sz="1800" b="1" dirty="0">
                <a:ea typeface="MS PGothic" charset="0"/>
                <a:cs typeface="MS PGothic" charset="0"/>
              </a:rPr>
              <a:t>The nitrogen and carbon atoms are numbered. </a:t>
            </a:r>
          </a:p>
          <a:p>
            <a:pPr eaLnBrk="1" hangingPunct="1">
              <a:defRPr/>
            </a:pPr>
            <a:endParaRPr lang="en-US" sz="1350" dirty="0">
              <a:ea typeface="MS PGothic" charset="0"/>
              <a:cs typeface="MS PGothic" charset="0"/>
            </a:endParaRPr>
          </a:p>
        </p:txBody>
      </p:sp>
    </p:spTree>
    <p:extLst>
      <p:ext uri="{BB962C8B-B14F-4D97-AF65-F5344CB8AC3E}">
        <p14:creationId xmlns:p14="http://schemas.microsoft.com/office/powerpoint/2010/main" val="3274120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0">
            <a:extLst>
              <a:ext uri="{FF2B5EF4-FFF2-40B4-BE49-F238E27FC236}">
                <a16:creationId xmlns:a16="http://schemas.microsoft.com/office/drawing/2014/main" id="{2784DB92-08EA-BE40-8C3F-8A020AEDE81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10.9b</a:t>
            </a:r>
          </a:p>
        </p:txBody>
      </p:sp>
      <p:pic>
        <p:nvPicPr>
          <p:cNvPr id="33794" name="Picture 11">
            <a:extLst>
              <a:ext uri="{FF2B5EF4-FFF2-40B4-BE49-F238E27FC236}">
                <a16:creationId xmlns:a16="http://schemas.microsoft.com/office/drawing/2014/main" id="{777BF4C7-F5F3-F844-91CD-55D8E7C93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936"/>
          <a:stretch>
            <a:fillRect/>
          </a:stretch>
        </p:blipFill>
        <p:spPr bwMode="auto">
          <a:xfrm>
            <a:off x="510373" y="2289175"/>
            <a:ext cx="727949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a:extLst>
              <a:ext uri="{FF2B5EF4-FFF2-40B4-BE49-F238E27FC236}">
                <a16:creationId xmlns:a16="http://schemas.microsoft.com/office/drawing/2014/main" id="{731871C3-253F-3F47-8607-1B0D40A37DFD}"/>
              </a:ext>
            </a:extLst>
          </p:cNvPr>
          <p:cNvSpPr txBox="1">
            <a:spLocks noChangeArrowheads="1"/>
          </p:cNvSpPr>
          <p:nvPr/>
        </p:nvSpPr>
        <p:spPr bwMode="auto">
          <a:xfrm>
            <a:off x="1219199" y="609600"/>
            <a:ext cx="6570663" cy="923330"/>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a:ea typeface="MS PGothic" charset="0"/>
                <a:cs typeface="MS PGothic" charset="0"/>
              </a:rPr>
              <a:t>Pentose sugars in RNA and DNA </a:t>
            </a:r>
          </a:p>
          <a:p>
            <a:pPr algn="ctr" eaLnBrk="1" hangingPunct="1">
              <a:defRPr/>
            </a:pPr>
            <a:r>
              <a:rPr lang="en-US" sz="1800" dirty="0">
                <a:ea typeface="MS PGothic" charset="0"/>
                <a:cs typeface="MS PGothic" charset="0"/>
              </a:rPr>
              <a:t>DRAW THEM!!  Note the numbering of atoms </a:t>
            </a:r>
          </a:p>
          <a:p>
            <a:pPr algn="ctr" eaLnBrk="1" hangingPunct="1">
              <a:defRPr/>
            </a:pPr>
            <a:r>
              <a:rPr lang="en-US" sz="1800" dirty="0">
                <a:ea typeface="MS PGothic" charset="0"/>
                <a:cs typeface="MS PGothic" charset="0"/>
              </a:rPr>
              <a:t>(1</a:t>
            </a:r>
            <a:r>
              <a:rPr lang="ja-JP" altLang="en-US" sz="1800">
                <a:ea typeface="MS PGothic" charset="0"/>
                <a:cs typeface="MS PGothic" charset="0"/>
              </a:rPr>
              <a:t>’</a:t>
            </a:r>
            <a:r>
              <a:rPr lang="en-US" altLang="ja-JP" sz="1800" dirty="0">
                <a:ea typeface="Arial" charset="0"/>
                <a:cs typeface="Arial" charset="0"/>
              </a:rPr>
              <a:t>, 2</a:t>
            </a:r>
            <a:r>
              <a:rPr lang="ja-JP" altLang="en-US" sz="1800">
                <a:ea typeface="MS PGothic" charset="0"/>
                <a:cs typeface="MS PGothic" charset="0"/>
              </a:rPr>
              <a:t>’</a:t>
            </a:r>
            <a:r>
              <a:rPr lang="en-US" altLang="ja-JP" sz="1800" dirty="0">
                <a:cs typeface="Arial" charset="0"/>
              </a:rPr>
              <a:t>….carbons).</a:t>
            </a:r>
            <a:endParaRPr lang="en-US" sz="1800" dirty="0">
              <a:cs typeface="Arial" charset="0"/>
            </a:endParaRPr>
          </a:p>
        </p:txBody>
      </p:sp>
      <p:sp>
        <p:nvSpPr>
          <p:cNvPr id="56324" name="TextBox 4">
            <a:extLst>
              <a:ext uri="{FF2B5EF4-FFF2-40B4-BE49-F238E27FC236}">
                <a16:creationId xmlns:a16="http://schemas.microsoft.com/office/drawing/2014/main" id="{69C10FDC-E758-8E4A-8E6E-6498CDC98E8B}"/>
              </a:ext>
            </a:extLst>
          </p:cNvPr>
          <p:cNvSpPr txBox="1">
            <a:spLocks noChangeArrowheads="1"/>
          </p:cNvSpPr>
          <p:nvPr/>
        </p:nvSpPr>
        <p:spPr bwMode="auto">
          <a:xfrm>
            <a:off x="1943100" y="5050631"/>
            <a:ext cx="1828800" cy="36933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ea typeface="MS PGothic" charset="0"/>
                <a:cs typeface="MS PGothic" charset="0"/>
              </a:rPr>
              <a:t>Found in RNA</a:t>
            </a:r>
          </a:p>
        </p:txBody>
      </p:sp>
      <p:sp>
        <p:nvSpPr>
          <p:cNvPr id="56325" name="TextBox 5">
            <a:extLst>
              <a:ext uri="{FF2B5EF4-FFF2-40B4-BE49-F238E27FC236}">
                <a16:creationId xmlns:a16="http://schemas.microsoft.com/office/drawing/2014/main" id="{1924B482-C52C-D042-8235-BAD1FB3B4EF7}"/>
              </a:ext>
            </a:extLst>
          </p:cNvPr>
          <p:cNvSpPr txBox="1">
            <a:spLocks noChangeArrowheads="1"/>
          </p:cNvSpPr>
          <p:nvPr/>
        </p:nvSpPr>
        <p:spPr bwMode="auto">
          <a:xfrm>
            <a:off x="5896840" y="5086350"/>
            <a:ext cx="1828799" cy="300038"/>
          </a:xfrm>
          <a:prstGeom prst="rect">
            <a:avLst/>
          </a:prstGeom>
          <a:noFill/>
          <a:ln>
            <a:noFill/>
          </a:ln>
          <a:extLst>
            <a:ext uri="{909E8E84-426E-40dd-AFC4-6F175D3DCCD1}"/>
            <a:ext uri="{91240B29-F687-4f45-9708-019B960494DF}"/>
          </a:extLst>
        </p:spPr>
        <p:txBody>
          <a:bodyPr>
            <a:no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ea typeface="MS PGothic" charset="0"/>
                <a:cs typeface="MS PGothic" charset="0"/>
              </a:rPr>
              <a:t>Found in DNA</a:t>
            </a:r>
          </a:p>
        </p:txBody>
      </p:sp>
    </p:spTree>
    <p:extLst>
      <p:ext uri="{BB962C8B-B14F-4D97-AF65-F5344CB8AC3E}">
        <p14:creationId xmlns:p14="http://schemas.microsoft.com/office/powerpoint/2010/main" val="100420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0">
            <a:extLst>
              <a:ext uri="{FF2B5EF4-FFF2-40B4-BE49-F238E27FC236}">
                <a16:creationId xmlns:a16="http://schemas.microsoft.com/office/drawing/2014/main" id="{D645382B-3C6F-C44F-AD2D-CFB62F89252B}"/>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10.11</a:t>
            </a:r>
          </a:p>
        </p:txBody>
      </p:sp>
      <p:pic>
        <p:nvPicPr>
          <p:cNvPr id="35842" name="Picture 11">
            <a:extLst>
              <a:ext uri="{FF2B5EF4-FFF2-40B4-BE49-F238E27FC236}">
                <a16:creationId xmlns:a16="http://schemas.microsoft.com/office/drawing/2014/main" id="{F36BAF69-8600-A841-BD4A-2731857DA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90"/>
          <a:stretch>
            <a:fillRect/>
          </a:stretch>
        </p:blipFill>
        <p:spPr bwMode="auto">
          <a:xfrm>
            <a:off x="1389063" y="2058988"/>
            <a:ext cx="63992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a:extLst>
              <a:ext uri="{FF2B5EF4-FFF2-40B4-BE49-F238E27FC236}">
                <a16:creationId xmlns:a16="http://schemas.microsoft.com/office/drawing/2014/main" id="{EB868221-D045-ED46-AB3A-8A92F3BEA426}"/>
              </a:ext>
            </a:extLst>
          </p:cNvPr>
          <p:cNvSpPr txBox="1">
            <a:spLocks noChangeArrowheads="1"/>
          </p:cNvSpPr>
          <p:nvPr/>
        </p:nvSpPr>
        <p:spPr bwMode="auto">
          <a:xfrm>
            <a:off x="762000" y="569913"/>
            <a:ext cx="6858000" cy="1200329"/>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ea typeface="MS PGothic" charset="0"/>
                <a:cs typeface="MS PGothic" charset="0"/>
              </a:rPr>
              <a:t>Complete structure of nucleotides</a:t>
            </a:r>
          </a:p>
          <a:p>
            <a:pPr eaLnBrk="1" hangingPunct="1">
              <a:defRPr/>
            </a:pPr>
            <a:r>
              <a:rPr lang="en-US" sz="1800" dirty="0">
                <a:ea typeface="MS PGothic" charset="0"/>
                <a:cs typeface="MS PGothic" charset="0"/>
              </a:rPr>
              <a:t>	</a:t>
            </a:r>
          </a:p>
          <a:p>
            <a:pPr marL="285750" indent="-285750" eaLnBrk="1" hangingPunct="1">
              <a:buFont typeface="Arial" panose="020B0604020202020204" pitchFamily="34" charset="0"/>
              <a:buChar char="•"/>
              <a:defRPr/>
            </a:pPr>
            <a:r>
              <a:rPr lang="en-US" sz="1800" dirty="0">
                <a:ea typeface="MS PGothic" charset="0"/>
                <a:cs typeface="MS PGothic" charset="0"/>
              </a:rPr>
              <a:t>Nitrogenous base forms bond with the 1</a:t>
            </a:r>
            <a:r>
              <a:rPr lang="ja-JP" altLang="en-US" sz="1800">
                <a:ea typeface="MS PGothic" charset="0"/>
                <a:cs typeface="MS PGothic" charset="0"/>
              </a:rPr>
              <a:t>’</a:t>
            </a:r>
            <a:r>
              <a:rPr lang="en-US" altLang="ja-JP" sz="1800" dirty="0">
                <a:ea typeface="Arial" charset="0"/>
                <a:cs typeface="Arial" charset="0"/>
              </a:rPr>
              <a:t> carbon of the sugar</a:t>
            </a:r>
          </a:p>
          <a:p>
            <a:pPr marL="285750" indent="-285750" eaLnBrk="1" hangingPunct="1">
              <a:buFont typeface="Arial" panose="020B0604020202020204" pitchFamily="34" charset="0"/>
              <a:buChar char="•"/>
              <a:defRPr/>
            </a:pPr>
            <a:r>
              <a:rPr lang="en-US" sz="1800" dirty="0">
                <a:ea typeface="Arial" charset="0"/>
                <a:cs typeface="Arial" charset="0"/>
              </a:rPr>
              <a:t>Phosphate forms bond with the 5</a:t>
            </a:r>
            <a:r>
              <a:rPr lang="ja-JP" altLang="en-US" sz="1800">
                <a:ea typeface="MS PGothic" charset="0"/>
                <a:cs typeface="MS PGothic" charset="0"/>
              </a:rPr>
              <a:t>’</a:t>
            </a:r>
            <a:r>
              <a:rPr lang="en-US" altLang="ja-JP" sz="1800" dirty="0">
                <a:cs typeface="Arial" charset="0"/>
              </a:rPr>
              <a:t>carbon of the sugar</a:t>
            </a:r>
            <a:endParaRPr lang="en-US" sz="1800" dirty="0">
              <a:cs typeface="Arial" charset="0"/>
            </a:endParaRPr>
          </a:p>
        </p:txBody>
      </p:sp>
      <p:cxnSp>
        <p:nvCxnSpPr>
          <p:cNvPr id="6" name="Straight Arrow Connector 5">
            <a:extLst>
              <a:ext uri="{FF2B5EF4-FFF2-40B4-BE49-F238E27FC236}">
                <a16:creationId xmlns:a16="http://schemas.microsoft.com/office/drawing/2014/main" id="{7F3897B1-0067-5641-B255-B4D93B17406F}"/>
              </a:ext>
            </a:extLst>
          </p:cNvPr>
          <p:cNvCxnSpPr/>
          <p:nvPr/>
        </p:nvCxnSpPr>
        <p:spPr>
          <a:xfrm rot="16200000" flipV="1">
            <a:off x="3657600" y="4972050"/>
            <a:ext cx="5143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6BB066-96EA-404B-AC84-10205E869656}"/>
              </a:ext>
            </a:extLst>
          </p:cNvPr>
          <p:cNvCxnSpPr/>
          <p:nvPr/>
        </p:nvCxnSpPr>
        <p:spPr>
          <a:xfrm rot="16200000" flipV="1">
            <a:off x="6743700" y="4914900"/>
            <a:ext cx="5143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4" name="TextBox 8">
            <a:extLst>
              <a:ext uri="{FF2B5EF4-FFF2-40B4-BE49-F238E27FC236}">
                <a16:creationId xmlns:a16="http://schemas.microsoft.com/office/drawing/2014/main" id="{520B8E51-DA1A-7147-9264-7FE49AAF9384}"/>
              </a:ext>
            </a:extLst>
          </p:cNvPr>
          <p:cNvSpPr txBox="1">
            <a:spLocks noChangeArrowheads="1"/>
          </p:cNvSpPr>
          <p:nvPr/>
        </p:nvSpPr>
        <p:spPr bwMode="auto">
          <a:xfrm>
            <a:off x="3486150" y="5372100"/>
            <a:ext cx="177165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d=deoxyribose</a:t>
            </a:r>
          </a:p>
        </p:txBody>
      </p:sp>
      <p:sp>
        <p:nvSpPr>
          <p:cNvPr id="58375" name="TextBox 9">
            <a:extLst>
              <a:ext uri="{FF2B5EF4-FFF2-40B4-BE49-F238E27FC236}">
                <a16:creationId xmlns:a16="http://schemas.microsoft.com/office/drawing/2014/main" id="{D69B3B8C-12EA-0741-BF4A-D925089E1B4F}"/>
              </a:ext>
            </a:extLst>
          </p:cNvPr>
          <p:cNvSpPr txBox="1">
            <a:spLocks noChangeArrowheads="1"/>
          </p:cNvSpPr>
          <p:nvPr/>
        </p:nvSpPr>
        <p:spPr bwMode="auto">
          <a:xfrm>
            <a:off x="6000750" y="5372100"/>
            <a:ext cx="13716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no </a:t>
            </a:r>
            <a:r>
              <a:rPr lang="ja-JP" altLang="en-US" sz="1350">
                <a:ea typeface="MS PGothic" charset="0"/>
                <a:cs typeface="MS PGothic" charset="0"/>
              </a:rPr>
              <a:t>“</a:t>
            </a:r>
            <a:r>
              <a:rPr lang="en-US" altLang="ja-JP" sz="1350">
                <a:ea typeface="Arial" charset="0"/>
                <a:cs typeface="Arial" charset="0"/>
              </a:rPr>
              <a:t>d</a:t>
            </a:r>
            <a:r>
              <a:rPr lang="ja-JP" altLang="en-US" sz="1350">
                <a:ea typeface="MS PGothic" charset="0"/>
                <a:cs typeface="MS PGothic" charset="0"/>
              </a:rPr>
              <a:t>”</a:t>
            </a:r>
            <a:r>
              <a:rPr lang="en-US" altLang="ja-JP" sz="1350">
                <a:cs typeface="Arial" charset="0"/>
              </a:rPr>
              <a:t>= ribose</a:t>
            </a:r>
            <a:endParaRPr lang="en-US" sz="1350">
              <a:cs typeface="Arial" charset="0"/>
            </a:endParaRPr>
          </a:p>
        </p:txBody>
      </p:sp>
    </p:spTree>
    <p:extLst>
      <p:ext uri="{BB962C8B-B14F-4D97-AF65-F5344CB8AC3E}">
        <p14:creationId xmlns:p14="http://schemas.microsoft.com/office/powerpoint/2010/main" val="320856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AA917427-6ADA-E74D-953A-7B96E64671F6}"/>
              </a:ext>
            </a:extLst>
          </p:cNvPr>
          <p:cNvSpPr>
            <a:spLocks noGrp="1"/>
          </p:cNvSpPr>
          <p:nvPr>
            <p:ph type="title"/>
          </p:nvPr>
        </p:nvSpPr>
        <p:spPr/>
        <p:txBody>
          <a:bodyPr/>
          <a:lstStyle/>
          <a:p>
            <a:r>
              <a:rPr lang="en-US" altLang="en-US"/>
              <a:t>Sketch a nucleotide—show this level of detail</a:t>
            </a:r>
          </a:p>
        </p:txBody>
      </p:sp>
      <p:sp>
        <p:nvSpPr>
          <p:cNvPr id="37890" name="Content Placeholder 2">
            <a:extLst>
              <a:ext uri="{FF2B5EF4-FFF2-40B4-BE49-F238E27FC236}">
                <a16:creationId xmlns:a16="http://schemas.microsoft.com/office/drawing/2014/main" id="{79930759-980D-E74B-BD5A-0B0E6E056118}"/>
              </a:ext>
            </a:extLst>
          </p:cNvPr>
          <p:cNvSpPr>
            <a:spLocks noGrp="1"/>
          </p:cNvSpPr>
          <p:nvPr>
            <p:ph idx="1"/>
          </p:nvPr>
        </p:nvSpPr>
        <p:spPr/>
        <p:txBody>
          <a:bodyPr/>
          <a:lstStyle/>
          <a:p>
            <a:r>
              <a:rPr lang="en-US" altLang="en-US"/>
              <a:t>Need not show atomic detail of all bases</a:t>
            </a:r>
          </a:p>
          <a:p>
            <a:r>
              <a:rPr lang="en-US" altLang="en-US"/>
              <a:t>Need to show carbon numbering of the sugar</a:t>
            </a:r>
          </a:p>
          <a:p>
            <a:r>
              <a:rPr lang="en-US" altLang="en-US"/>
              <a:t>Phosphate groups</a:t>
            </a:r>
          </a:p>
        </p:txBody>
      </p:sp>
      <p:pic>
        <p:nvPicPr>
          <p:cNvPr id="37891" name="Picture 3">
            <a:extLst>
              <a:ext uri="{FF2B5EF4-FFF2-40B4-BE49-F238E27FC236}">
                <a16:creationId xmlns:a16="http://schemas.microsoft.com/office/drawing/2014/main" id="{EB08106E-8E37-9245-B1C0-045FBB411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738" y="3363913"/>
            <a:ext cx="38100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6F64078-BD41-CB4F-960E-AC653022C100}"/>
              </a:ext>
            </a:extLst>
          </p:cNvPr>
          <p:cNvSpPr>
            <a:spLocks noChangeArrowheads="1"/>
          </p:cNvSpPr>
          <p:nvPr/>
        </p:nvSpPr>
        <p:spPr bwMode="auto">
          <a:xfrm>
            <a:off x="6035675" y="3825875"/>
            <a:ext cx="682625" cy="3778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endParaRPr>
          </a:p>
        </p:txBody>
      </p:sp>
      <p:sp>
        <p:nvSpPr>
          <p:cNvPr id="8198" name="TextBox 4">
            <a:extLst>
              <a:ext uri="{FF2B5EF4-FFF2-40B4-BE49-F238E27FC236}">
                <a16:creationId xmlns:a16="http://schemas.microsoft.com/office/drawing/2014/main" id="{7C728FAA-DB8E-9C4F-94EA-907EB83CAD81}"/>
              </a:ext>
            </a:extLst>
          </p:cNvPr>
          <p:cNvSpPr txBox="1">
            <a:spLocks noChangeArrowheads="1"/>
          </p:cNvSpPr>
          <p:nvPr/>
        </p:nvSpPr>
        <p:spPr bwMode="auto">
          <a:xfrm>
            <a:off x="6053138" y="3852863"/>
            <a:ext cx="942975" cy="300037"/>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defRPr/>
            </a:pPr>
            <a:r>
              <a:rPr lang="en-US" sz="1350">
                <a:solidFill>
                  <a:schemeClr val="bg1"/>
                </a:solidFill>
              </a:rPr>
              <a:t>Thymine</a:t>
            </a:r>
          </a:p>
        </p:txBody>
      </p:sp>
    </p:spTree>
    <p:extLst>
      <p:ext uri="{BB962C8B-B14F-4D97-AF65-F5344CB8AC3E}">
        <p14:creationId xmlns:p14="http://schemas.microsoft.com/office/powerpoint/2010/main" val="360004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122C5B4-5E93-724C-83DB-E092C25C9642}"/>
              </a:ext>
            </a:extLst>
          </p:cNvPr>
          <p:cNvSpPr>
            <a:spLocks noGrp="1"/>
          </p:cNvSpPr>
          <p:nvPr>
            <p:ph type="title"/>
          </p:nvPr>
        </p:nvSpPr>
        <p:spPr>
          <a:xfrm>
            <a:off x="293688" y="228600"/>
            <a:ext cx="8469312" cy="2251075"/>
          </a:xfrm>
        </p:spPr>
        <p:txBody>
          <a:bodyPr/>
          <a:lstStyle/>
          <a:p>
            <a:pPr algn="l"/>
            <a:r>
              <a:rPr lang="en-US" altLang="en-US" sz="2800"/>
              <a:t>When talking about any or all RNA or DNA building blocks we us “N” to designate any/all of the bases. For example, d</a:t>
            </a:r>
            <a:r>
              <a:rPr lang="en-US" altLang="en-US" sz="2800" b="1" u="sng"/>
              <a:t>N</a:t>
            </a:r>
            <a:r>
              <a:rPr lang="en-US" altLang="en-US" sz="2800"/>
              <a:t>TP—could be dATP, dCTP, dTTP, or dGTP.  If dNPT is plural (dNTPs), we are referring to all 4 DNA nucleotides. </a:t>
            </a:r>
          </a:p>
        </p:txBody>
      </p:sp>
      <p:sp>
        <p:nvSpPr>
          <p:cNvPr id="3" name="Content Placeholder 2">
            <a:extLst>
              <a:ext uri="{FF2B5EF4-FFF2-40B4-BE49-F238E27FC236}">
                <a16:creationId xmlns:a16="http://schemas.microsoft.com/office/drawing/2014/main" id="{5503819B-77E5-714D-84C7-A5EF6B7A3432}"/>
              </a:ext>
            </a:extLst>
          </p:cNvPr>
          <p:cNvSpPr>
            <a:spLocks noGrp="1"/>
          </p:cNvSpPr>
          <p:nvPr>
            <p:ph idx="1"/>
          </p:nvPr>
        </p:nvSpPr>
        <p:spPr>
          <a:xfrm>
            <a:off x="293688" y="2479675"/>
            <a:ext cx="8164512" cy="4987925"/>
          </a:xfrm>
        </p:spPr>
        <p:txBody>
          <a:bodyPr/>
          <a:lstStyle/>
          <a:p>
            <a:pPr>
              <a:defRPr/>
            </a:pPr>
            <a:r>
              <a:rPr lang="en-US" dirty="0"/>
              <a:t>Recognize small differences in structure/chemical make up! </a:t>
            </a:r>
          </a:p>
          <a:p>
            <a:pPr>
              <a:defRPr/>
            </a:pPr>
            <a:r>
              <a:rPr lang="en-US" dirty="0"/>
              <a:t>Be sure to be able to distinguish between:</a:t>
            </a:r>
          </a:p>
          <a:p>
            <a:pPr marL="0" indent="0">
              <a:buFont typeface="Arial" panose="020B0604020202020204" pitchFamily="34" charset="0"/>
              <a:buNone/>
              <a:defRPr/>
            </a:pPr>
            <a:r>
              <a:rPr lang="en-US" dirty="0" err="1"/>
              <a:t>dNTPs</a:t>
            </a:r>
            <a:r>
              <a:rPr lang="en-US" dirty="0"/>
              <a:t> and NTPs</a:t>
            </a:r>
          </a:p>
          <a:p>
            <a:pPr marL="0" indent="0">
              <a:buFont typeface="Arial" panose="020B0604020202020204" pitchFamily="34" charset="0"/>
              <a:buNone/>
              <a:defRPr/>
            </a:pPr>
            <a:r>
              <a:rPr lang="en-US" dirty="0" err="1"/>
              <a:t>dNMPs</a:t>
            </a:r>
            <a:r>
              <a:rPr lang="en-US" dirty="0"/>
              <a:t>, </a:t>
            </a:r>
            <a:r>
              <a:rPr lang="en-US" dirty="0" err="1"/>
              <a:t>dNDPs</a:t>
            </a:r>
            <a:r>
              <a:rPr lang="en-US" dirty="0"/>
              <a:t>, dNTPs</a:t>
            </a:r>
          </a:p>
          <a:p>
            <a:pPr>
              <a:defRPr/>
            </a:pPr>
            <a:r>
              <a:rPr lang="en-US" dirty="0"/>
              <a:t>Be able to  recognize a stretch of RNA from a single strand of DNA….</a:t>
            </a:r>
          </a:p>
        </p:txBody>
      </p:sp>
    </p:spTree>
    <p:extLst>
      <p:ext uri="{BB962C8B-B14F-4D97-AF65-F5344CB8AC3E}">
        <p14:creationId xmlns:p14="http://schemas.microsoft.com/office/powerpoint/2010/main" val="1118373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4CB97CF-A1E5-8946-ABCE-39EC0D77CACA}"/>
              </a:ext>
            </a:extLst>
          </p:cNvPr>
          <p:cNvSpPr>
            <a:spLocks noGrp="1"/>
          </p:cNvSpPr>
          <p:nvPr>
            <p:ph type="title"/>
          </p:nvPr>
        </p:nvSpPr>
        <p:spPr/>
        <p:txBody>
          <a:bodyPr/>
          <a:lstStyle/>
          <a:p>
            <a:r>
              <a:rPr lang="en-US" altLang="en-US"/>
              <a:t>By the way</a:t>
            </a:r>
            <a:r>
              <a:rPr lang="mr-IN" altLang="en-US"/>
              <a:t>…</a:t>
            </a:r>
            <a:r>
              <a:rPr lang="en-US" altLang="en-US"/>
              <a:t>.Nucleotides serve various functions</a:t>
            </a:r>
          </a:p>
        </p:txBody>
      </p:sp>
      <p:sp>
        <p:nvSpPr>
          <p:cNvPr id="39938" name="Content Placeholder 2">
            <a:extLst>
              <a:ext uri="{FF2B5EF4-FFF2-40B4-BE49-F238E27FC236}">
                <a16:creationId xmlns:a16="http://schemas.microsoft.com/office/drawing/2014/main" id="{82BE1DB1-8939-544F-81E6-DDF46DCE6889}"/>
              </a:ext>
            </a:extLst>
          </p:cNvPr>
          <p:cNvSpPr>
            <a:spLocks noGrp="1"/>
          </p:cNvSpPr>
          <p:nvPr>
            <p:ph idx="1"/>
          </p:nvPr>
        </p:nvSpPr>
        <p:spPr/>
        <p:txBody>
          <a:bodyPr/>
          <a:lstStyle/>
          <a:p>
            <a:r>
              <a:rPr lang="en-US" altLang="en-US"/>
              <a:t>Nucleic acid (RNA and DNA)  building blocks* (our focus here)</a:t>
            </a:r>
          </a:p>
          <a:p>
            <a:endParaRPr lang="en-US" altLang="en-US"/>
          </a:p>
          <a:p>
            <a:pPr>
              <a:buFont typeface="Arial" panose="020B0604020202020204" pitchFamily="34" charset="0"/>
              <a:buNone/>
            </a:pPr>
            <a:endParaRPr lang="en-US" altLang="en-US"/>
          </a:p>
          <a:p>
            <a:r>
              <a:rPr lang="en-US" altLang="en-US"/>
              <a:t>Energy molecules (ATP/GTP)</a:t>
            </a:r>
          </a:p>
          <a:p>
            <a:r>
              <a:rPr lang="en-US" altLang="en-US"/>
              <a:t>Signaling molecules (cAMP)</a:t>
            </a:r>
          </a:p>
        </p:txBody>
      </p:sp>
    </p:spTree>
    <p:extLst>
      <p:ext uri="{BB962C8B-B14F-4D97-AF65-F5344CB8AC3E}">
        <p14:creationId xmlns:p14="http://schemas.microsoft.com/office/powerpoint/2010/main" val="1772796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70C417A-6177-AE43-B484-4A7EA9AD37C6}"/>
              </a:ext>
            </a:extLst>
          </p:cNvPr>
          <p:cNvSpPr>
            <a:spLocks noGrp="1"/>
          </p:cNvSpPr>
          <p:nvPr>
            <p:ph type="title"/>
          </p:nvPr>
        </p:nvSpPr>
        <p:spPr/>
        <p:txBody>
          <a:bodyPr>
            <a:normAutofit fontScale="90000"/>
          </a:bodyPr>
          <a:lstStyle/>
          <a:p>
            <a:pPr>
              <a:defRPr/>
            </a:pPr>
            <a:r>
              <a:rPr lang="en-US" dirty="0">
                <a:ea typeface="MS PGothic" charset="0"/>
                <a:cs typeface="MS PGothic" charset="0"/>
              </a:rPr>
              <a:t>DNA/RNA  made of</a:t>
            </a:r>
            <a:r>
              <a:rPr lang="en-US" u="sng" dirty="0">
                <a:ea typeface="MS PGothic" charset="0"/>
                <a:cs typeface="MS PGothic" charset="0"/>
              </a:rPr>
              <a:t>  chemically linked </a:t>
            </a:r>
            <a:r>
              <a:rPr lang="en-US" dirty="0">
                <a:ea typeface="MS PGothic" charset="0"/>
                <a:cs typeface="MS PGothic" charset="0"/>
              </a:rPr>
              <a:t>nucleotides</a:t>
            </a:r>
          </a:p>
        </p:txBody>
      </p:sp>
      <p:sp>
        <p:nvSpPr>
          <p:cNvPr id="40962" name="Content Placeholder 2">
            <a:extLst>
              <a:ext uri="{FF2B5EF4-FFF2-40B4-BE49-F238E27FC236}">
                <a16:creationId xmlns:a16="http://schemas.microsoft.com/office/drawing/2014/main" id="{03762060-81D0-1D44-BDD1-6BF36FF09D69}"/>
              </a:ext>
            </a:extLst>
          </p:cNvPr>
          <p:cNvSpPr>
            <a:spLocks noGrp="1"/>
          </p:cNvSpPr>
          <p:nvPr>
            <p:ph idx="1"/>
          </p:nvPr>
        </p:nvSpPr>
        <p:spPr/>
        <p:txBody>
          <a:bodyPr/>
          <a:lstStyle/>
          <a:p>
            <a:r>
              <a:rPr lang="en-US" altLang="en-US"/>
              <a:t>Specific type of linkage joins adjacent nucleotides</a:t>
            </a:r>
          </a:p>
          <a:p>
            <a:pPr lvl="1"/>
            <a:r>
              <a:rPr lang="en-US" altLang="en-US"/>
              <a:t>5</a:t>
            </a:r>
            <a:r>
              <a:rPr lang="ja-JP" altLang="en-US"/>
              <a:t>’</a:t>
            </a:r>
            <a:r>
              <a:rPr lang="en-US" altLang="ja-JP"/>
              <a:t> carbon of one nucleotide forms a linkage to the 3</a:t>
            </a:r>
            <a:r>
              <a:rPr lang="ja-JP" altLang="en-US"/>
              <a:t>’</a:t>
            </a:r>
            <a:r>
              <a:rPr lang="en-US" altLang="ja-JP"/>
              <a:t> carbon of the adjacent nucleotide</a:t>
            </a:r>
          </a:p>
          <a:p>
            <a:pPr lvl="1"/>
            <a:endParaRPr lang="en-US" altLang="en-US"/>
          </a:p>
          <a:p>
            <a:pPr lvl="2"/>
            <a:r>
              <a:rPr lang="en-US" altLang="en-US"/>
              <a:t>Phosphate links 2 nucleotides in a </a:t>
            </a:r>
            <a:r>
              <a:rPr lang="en-US" altLang="en-US" b="1" u="sng"/>
              <a:t>phophodiester bond</a:t>
            </a:r>
          </a:p>
        </p:txBody>
      </p:sp>
    </p:spTree>
    <p:extLst>
      <p:ext uri="{BB962C8B-B14F-4D97-AF65-F5344CB8AC3E}">
        <p14:creationId xmlns:p14="http://schemas.microsoft.com/office/powerpoint/2010/main" val="58855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
            <a:extLst>
              <a:ext uri="{FF2B5EF4-FFF2-40B4-BE49-F238E27FC236}">
                <a16:creationId xmlns:a16="http://schemas.microsoft.com/office/drawing/2014/main" id="{2EA370EB-0A72-D14D-A234-13DC5D6F6C8F}"/>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10.12</a:t>
            </a:r>
          </a:p>
        </p:txBody>
      </p:sp>
      <p:pic>
        <p:nvPicPr>
          <p:cNvPr id="41986" name="Picture 11">
            <a:extLst>
              <a:ext uri="{FF2B5EF4-FFF2-40B4-BE49-F238E27FC236}">
                <a16:creationId xmlns:a16="http://schemas.microsoft.com/office/drawing/2014/main" id="{2EBE9197-6942-FD49-8242-655E026AA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652713" y="1144588"/>
            <a:ext cx="38703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3">
            <a:extLst>
              <a:ext uri="{FF2B5EF4-FFF2-40B4-BE49-F238E27FC236}">
                <a16:creationId xmlns:a16="http://schemas.microsoft.com/office/drawing/2014/main" id="{075E8211-EC29-D745-9D3C-3BBCDD77A524}"/>
              </a:ext>
            </a:extLst>
          </p:cNvPr>
          <p:cNvSpPr txBox="1">
            <a:spLocks noChangeArrowheads="1"/>
          </p:cNvSpPr>
          <p:nvPr/>
        </p:nvSpPr>
        <p:spPr bwMode="auto">
          <a:xfrm>
            <a:off x="1200150" y="1973263"/>
            <a:ext cx="2514600" cy="715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Result is a 5</a:t>
            </a:r>
            <a:r>
              <a:rPr lang="ja-JP" altLang="en-US" sz="1350">
                <a:ea typeface="MS PGothic" charset="0"/>
                <a:cs typeface="MS PGothic" charset="0"/>
              </a:rPr>
              <a:t>’</a:t>
            </a:r>
            <a:r>
              <a:rPr lang="en-US" altLang="ja-JP" sz="1350">
                <a:ea typeface="Arial" charset="0"/>
                <a:cs typeface="Arial" charset="0"/>
              </a:rPr>
              <a:t>-3</a:t>
            </a:r>
            <a:r>
              <a:rPr lang="ja-JP" altLang="en-US" sz="1350">
                <a:ea typeface="MS PGothic" charset="0"/>
                <a:cs typeface="MS PGothic" charset="0"/>
              </a:rPr>
              <a:t>’</a:t>
            </a:r>
            <a:r>
              <a:rPr lang="en-US" altLang="ja-JP" sz="1350">
                <a:cs typeface="Arial" charset="0"/>
              </a:rPr>
              <a:t> linkage and a molecule with 5</a:t>
            </a:r>
            <a:r>
              <a:rPr lang="ja-JP" altLang="en-US" sz="1350">
                <a:ea typeface="MS PGothic" charset="0"/>
                <a:cs typeface="MS PGothic" charset="0"/>
              </a:rPr>
              <a:t>’</a:t>
            </a:r>
            <a:r>
              <a:rPr lang="en-US" altLang="ja-JP" sz="1350">
                <a:cs typeface="Arial" charset="0"/>
              </a:rPr>
              <a:t> and 3</a:t>
            </a:r>
            <a:r>
              <a:rPr lang="ja-JP" altLang="en-US" sz="1350">
                <a:ea typeface="MS PGothic" charset="0"/>
                <a:cs typeface="MS PGothic" charset="0"/>
              </a:rPr>
              <a:t>’</a:t>
            </a:r>
            <a:r>
              <a:rPr lang="en-US" altLang="ja-JP" sz="1350">
                <a:cs typeface="Arial" charset="0"/>
              </a:rPr>
              <a:t> ends.</a:t>
            </a:r>
            <a:endParaRPr lang="en-US" sz="1350">
              <a:cs typeface="Arial" charset="0"/>
            </a:endParaRPr>
          </a:p>
        </p:txBody>
      </p:sp>
      <p:sp>
        <p:nvSpPr>
          <p:cNvPr id="62468" name="TextBox 4">
            <a:extLst>
              <a:ext uri="{FF2B5EF4-FFF2-40B4-BE49-F238E27FC236}">
                <a16:creationId xmlns:a16="http://schemas.microsoft.com/office/drawing/2014/main" id="{CF31BD43-DBEB-2547-8DDA-00CB477A9E89}"/>
              </a:ext>
            </a:extLst>
          </p:cNvPr>
          <p:cNvSpPr txBox="1">
            <a:spLocks noChangeArrowheads="1"/>
          </p:cNvSpPr>
          <p:nvPr/>
        </p:nvSpPr>
        <p:spPr bwMode="auto">
          <a:xfrm>
            <a:off x="1314450" y="5086350"/>
            <a:ext cx="18288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A strand of DNA/RNA</a:t>
            </a:r>
          </a:p>
        </p:txBody>
      </p:sp>
    </p:spTree>
    <p:extLst>
      <p:ext uri="{BB962C8B-B14F-4D97-AF65-F5344CB8AC3E}">
        <p14:creationId xmlns:p14="http://schemas.microsoft.com/office/powerpoint/2010/main" val="369474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783BB8A-0581-4048-BE93-59551F20E842}"/>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1AFAEFF9-F30C-2D4C-8A0A-B0BCCE0DD95F}"/>
              </a:ext>
            </a:extLst>
          </p:cNvPr>
          <p:cNvSpPr>
            <a:spLocks noGrp="1"/>
          </p:cNvSpPr>
          <p:nvPr>
            <p:ph idx="1"/>
          </p:nvPr>
        </p:nvSpPr>
        <p:spPr>
          <a:xfrm>
            <a:off x="1485900" y="2057400"/>
            <a:ext cx="6172200" cy="3829050"/>
          </a:xfrm>
        </p:spPr>
        <p:txBody>
          <a:bodyPr>
            <a:normAutofit fontScale="77500" lnSpcReduction="20000"/>
          </a:bodyPr>
          <a:lstStyle/>
          <a:p>
            <a:pPr>
              <a:defRPr/>
            </a:pPr>
            <a:r>
              <a:rPr lang="en-US">
                <a:ea typeface="MS PGothic" charset="0"/>
                <a:cs typeface="MS PGothic" charset="0"/>
              </a:rPr>
              <a:t>RNA exists as a single strand* of nucleotides</a:t>
            </a:r>
          </a:p>
          <a:p>
            <a:pPr>
              <a:defRPr/>
            </a:pPr>
            <a:endParaRPr lang="en-US">
              <a:ea typeface="MS PGothic" charset="0"/>
              <a:cs typeface="MS PGothic" charset="0"/>
            </a:endParaRPr>
          </a:p>
          <a:p>
            <a:pPr>
              <a:defRPr/>
            </a:pPr>
            <a:r>
              <a:rPr lang="en-US">
                <a:ea typeface="MS PGothic" charset="0"/>
                <a:cs typeface="MS PGothic" charset="0"/>
              </a:rPr>
              <a:t>DNA is a double strand of nucleotides</a:t>
            </a:r>
          </a:p>
          <a:p>
            <a:pPr lvl="1">
              <a:defRPr/>
            </a:pPr>
            <a:r>
              <a:rPr lang="en-US">
                <a:ea typeface="MS PGothic" charset="0"/>
                <a:cs typeface="MS PGothic" charset="0"/>
              </a:rPr>
              <a:t>Strands are connected via non-covalent bonds between specific bases.</a:t>
            </a:r>
          </a:p>
          <a:p>
            <a:pPr lvl="2">
              <a:defRPr/>
            </a:pPr>
            <a:r>
              <a:rPr lang="en-US">
                <a:ea typeface="MS PGothic" charset="0"/>
                <a:cs typeface="MS PGothic" charset="0"/>
              </a:rPr>
              <a:t>Adenine bonds to Thymine</a:t>
            </a:r>
          </a:p>
          <a:p>
            <a:pPr lvl="2">
              <a:defRPr/>
            </a:pPr>
            <a:r>
              <a:rPr lang="en-US">
                <a:ea typeface="MS PGothic" charset="0"/>
                <a:cs typeface="MS PGothic" charset="0"/>
              </a:rPr>
              <a:t>Cytosine bonds to Guanine</a:t>
            </a:r>
          </a:p>
          <a:p>
            <a:pPr lvl="2">
              <a:defRPr/>
            </a:pPr>
            <a:endParaRPr lang="en-US">
              <a:ea typeface="MS PGothic" charset="0"/>
              <a:cs typeface="MS PGothic" charset="0"/>
            </a:endParaRPr>
          </a:p>
          <a:p>
            <a:pPr lvl="2">
              <a:buFont typeface="Arial" charset="0"/>
              <a:buNone/>
              <a:defRPr/>
            </a:pPr>
            <a:r>
              <a:rPr lang="en-US">
                <a:ea typeface="MS PGothic" charset="0"/>
                <a:cs typeface="MS PGothic" charset="0"/>
              </a:rPr>
              <a:t>* adenine and uracil (and cytosine and guanine) can form bonds in regions of an RNA single strand or in DNA-RNA hybrids.</a:t>
            </a:r>
          </a:p>
          <a:p>
            <a:pPr lvl="1">
              <a:defRPr/>
            </a:pPr>
            <a:endParaRPr lang="en-US">
              <a:ea typeface="MS PGothic" charset="0"/>
              <a:cs typeface="MS PGothic" charset="0"/>
            </a:endParaRPr>
          </a:p>
        </p:txBody>
      </p:sp>
      <p:sp>
        <p:nvSpPr>
          <p:cNvPr id="4" name="Right Brace 3">
            <a:extLst>
              <a:ext uri="{FF2B5EF4-FFF2-40B4-BE49-F238E27FC236}">
                <a16:creationId xmlns:a16="http://schemas.microsoft.com/office/drawing/2014/main" id="{50E6DC8F-D693-FA48-B350-82B6CAB8B706}"/>
              </a:ext>
            </a:extLst>
          </p:cNvPr>
          <p:cNvSpPr/>
          <p:nvPr/>
        </p:nvSpPr>
        <p:spPr>
          <a:xfrm>
            <a:off x="4792663" y="3686175"/>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04" name="TextBox 4">
            <a:extLst>
              <a:ext uri="{FF2B5EF4-FFF2-40B4-BE49-F238E27FC236}">
                <a16:creationId xmlns:a16="http://schemas.microsoft.com/office/drawing/2014/main" id="{1CE15157-EEF3-BA4C-B577-46844D37CB7A}"/>
              </a:ext>
            </a:extLst>
          </p:cNvPr>
          <p:cNvSpPr txBox="1">
            <a:spLocks noChangeArrowheads="1"/>
          </p:cNvSpPr>
          <p:nvPr/>
        </p:nvSpPr>
        <p:spPr bwMode="auto">
          <a:xfrm>
            <a:off x="5094288" y="3867150"/>
            <a:ext cx="26289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b="1">
                <a:ea typeface="MS PGothic" charset="0"/>
                <a:cs typeface="MS PGothic" charset="0"/>
              </a:rPr>
              <a:t>Complementary base pairing</a:t>
            </a:r>
          </a:p>
        </p:txBody>
      </p:sp>
    </p:spTree>
    <p:extLst>
      <p:ext uri="{BB962C8B-B14F-4D97-AF65-F5344CB8AC3E}">
        <p14:creationId xmlns:p14="http://schemas.microsoft.com/office/powerpoint/2010/main" val="345150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0">
            <a:extLst>
              <a:ext uri="{FF2B5EF4-FFF2-40B4-BE49-F238E27FC236}">
                <a16:creationId xmlns:a16="http://schemas.microsoft.com/office/drawing/2014/main" id="{35EF1531-53F0-A447-8483-A8ADA79AFAD7}"/>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10.14c</a:t>
            </a:r>
          </a:p>
        </p:txBody>
      </p:sp>
      <p:pic>
        <p:nvPicPr>
          <p:cNvPr id="45058" name="Picture 11">
            <a:extLst>
              <a:ext uri="{FF2B5EF4-FFF2-40B4-BE49-F238E27FC236}">
                <a16:creationId xmlns:a16="http://schemas.microsoft.com/office/drawing/2014/main" id="{23362FF0-0EAF-554A-AD90-F2531E5B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670"/>
          <a:stretch>
            <a:fillRect/>
          </a:stretch>
        </p:blipFill>
        <p:spPr bwMode="auto">
          <a:xfrm>
            <a:off x="1382713" y="1458913"/>
            <a:ext cx="64119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56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0BF7FE33-F935-B447-882A-C3AFD9BE2F90}"/>
              </a:ext>
            </a:extLst>
          </p:cNvPr>
          <p:cNvSpPr>
            <a:spLocks noGrp="1"/>
          </p:cNvSpPr>
          <p:nvPr>
            <p:ph type="title"/>
          </p:nvPr>
        </p:nvSpPr>
        <p:spPr/>
        <p:txBody>
          <a:bodyPr/>
          <a:lstStyle/>
          <a:p>
            <a:r>
              <a:rPr lang="en-US" altLang="en-US" dirty="0"/>
              <a:t>Homework done! </a:t>
            </a:r>
          </a:p>
        </p:txBody>
      </p:sp>
      <p:sp>
        <p:nvSpPr>
          <p:cNvPr id="78850" name="Content Placeholder 2">
            <a:extLst>
              <a:ext uri="{FF2B5EF4-FFF2-40B4-BE49-F238E27FC236}">
                <a16:creationId xmlns:a16="http://schemas.microsoft.com/office/drawing/2014/main" id="{27402DE1-12C8-9543-83CC-0B0FD6C1A10F}"/>
              </a:ext>
            </a:extLst>
          </p:cNvPr>
          <p:cNvSpPr>
            <a:spLocks noGrp="1"/>
          </p:cNvSpPr>
          <p:nvPr>
            <p:ph idx="1"/>
          </p:nvPr>
        </p:nvSpPr>
        <p:spPr>
          <a:xfrm>
            <a:off x="457200" y="1600200"/>
            <a:ext cx="8229600" cy="4876800"/>
          </a:xfrm>
        </p:spPr>
        <p:txBody>
          <a:bodyPr/>
          <a:lstStyle/>
          <a:p>
            <a:r>
              <a:rPr lang="en-US" altLang="en-US" dirty="0"/>
              <a:t>Now sketch the cross (cross A)  that we have set up with our flies and review how we will be able to map the X-linked genes, </a:t>
            </a:r>
            <a:r>
              <a:rPr lang="en-US" altLang="en-US" i="1" dirty="0"/>
              <a:t>y</a:t>
            </a:r>
            <a:r>
              <a:rPr lang="en-US" altLang="en-US" dirty="0"/>
              <a:t>, </a:t>
            </a:r>
            <a:r>
              <a:rPr lang="en-US" altLang="en-US" i="1" dirty="0"/>
              <a:t>cv</a:t>
            </a:r>
            <a:r>
              <a:rPr lang="en-US" altLang="en-US" dirty="0"/>
              <a:t>, and </a:t>
            </a:r>
            <a:r>
              <a:rPr lang="en-US" altLang="en-US" i="1" dirty="0"/>
              <a:t>f</a:t>
            </a:r>
            <a:r>
              <a:rPr lang="en-US" altLang="en-US" dirty="0"/>
              <a:t>.</a:t>
            </a:r>
          </a:p>
          <a:p>
            <a:endParaRPr lang="en-US" altLang="en-US" dirty="0"/>
          </a:p>
          <a:p>
            <a:r>
              <a:rPr lang="en-US" altLang="en-US" dirty="0"/>
              <a:t>Try the 3 different orders.  Predict DCO offspring in each case.  Your understanding of this will make data analysis easy!  Be ready.</a:t>
            </a:r>
          </a:p>
          <a:p>
            <a:r>
              <a:rPr lang="en-US" altLang="en-US" dirty="0"/>
              <a:t>Do this---ON PAPER.  Have it with you next Monday.</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37196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8F883DF-3A95-AA43-B7EB-D09773737DAF}"/>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C4BDF880-7490-CF4D-8B62-4871B5A8A4C2}"/>
              </a:ext>
            </a:extLst>
          </p:cNvPr>
          <p:cNvSpPr>
            <a:spLocks noGrp="1"/>
          </p:cNvSpPr>
          <p:nvPr>
            <p:ph idx="1"/>
          </p:nvPr>
        </p:nvSpPr>
        <p:spPr/>
        <p:txBody>
          <a:bodyPr/>
          <a:lstStyle/>
          <a:p>
            <a:r>
              <a:rPr lang="en-US" altLang="en-US"/>
              <a:t>Complementary base pairing requires the DNA strands run in  opposite directions with respect to 5’ and 3’ ends.  (Antiparallel strands)</a:t>
            </a:r>
          </a:p>
          <a:p>
            <a:r>
              <a:rPr lang="en-US" altLang="en-US"/>
              <a:t>Complementary base pairing is only possible with a slight twist to each successive base pair.  The twisting to accommodate pairing, creates the helical molecule.</a:t>
            </a:r>
          </a:p>
        </p:txBody>
      </p:sp>
    </p:spTree>
    <p:extLst>
      <p:ext uri="{BB962C8B-B14F-4D97-AF65-F5344CB8AC3E}">
        <p14:creationId xmlns:p14="http://schemas.microsoft.com/office/powerpoint/2010/main" val="15524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B326012-7E8D-3E41-8964-758A5FB9E1A8}"/>
              </a:ext>
            </a:extLst>
          </p:cNvPr>
          <p:cNvSpPr>
            <a:spLocks noGrp="1"/>
          </p:cNvSpPr>
          <p:nvPr>
            <p:ph type="title"/>
          </p:nvPr>
        </p:nvSpPr>
        <p:spPr/>
        <p:txBody>
          <a:bodyPr rtlCol="0">
            <a:normAutofit fontScale="90000"/>
          </a:bodyPr>
          <a:lstStyle/>
          <a:p>
            <a:pPr>
              <a:defRPr/>
            </a:pPr>
            <a:r>
              <a:rPr lang="en-US">
                <a:ea typeface="+mj-ea"/>
                <a:cs typeface="+mj-cs"/>
              </a:rPr>
              <a:t>(How do we know)?  Determining DNA structure…</a:t>
            </a:r>
          </a:p>
        </p:txBody>
      </p:sp>
      <p:sp>
        <p:nvSpPr>
          <p:cNvPr id="60418" name="Content Placeholder 2">
            <a:extLst>
              <a:ext uri="{FF2B5EF4-FFF2-40B4-BE49-F238E27FC236}">
                <a16:creationId xmlns:a16="http://schemas.microsoft.com/office/drawing/2014/main" id="{1181592A-2BEA-F347-B1E7-6A270CDDA8DE}"/>
              </a:ext>
            </a:extLst>
          </p:cNvPr>
          <p:cNvSpPr>
            <a:spLocks noGrp="1"/>
          </p:cNvSpPr>
          <p:nvPr>
            <p:ph idx="1"/>
          </p:nvPr>
        </p:nvSpPr>
        <p:spPr/>
        <p:txBody>
          <a:bodyPr rtlCol="0">
            <a:normAutofit fontScale="92500" lnSpcReduction="20000"/>
          </a:bodyPr>
          <a:lstStyle/>
          <a:p>
            <a:pPr>
              <a:defRPr/>
            </a:pPr>
            <a:r>
              <a:rPr lang="en-US" dirty="0">
                <a:ea typeface="+mn-ea"/>
                <a:cs typeface="+mn-cs"/>
              </a:rPr>
              <a:t>Double helix is 63 years old!! (knowledge of DNA structure)  Published April 25</a:t>
            </a:r>
            <a:r>
              <a:rPr lang="en-US" baseline="30000" dirty="0">
                <a:ea typeface="+mn-ea"/>
                <a:cs typeface="+mn-cs"/>
              </a:rPr>
              <a:t>th</a:t>
            </a:r>
            <a:r>
              <a:rPr lang="en-US" dirty="0">
                <a:ea typeface="+mn-ea"/>
                <a:cs typeface="+mn-cs"/>
              </a:rPr>
              <a:t>, 1953.</a:t>
            </a:r>
          </a:p>
          <a:p>
            <a:pPr marL="0" indent="0">
              <a:buFont typeface="Arial" panose="020B0604020202020204" pitchFamily="34" charset="0"/>
              <a:buNone/>
              <a:defRPr/>
            </a:pPr>
            <a:endParaRPr lang="en-US" dirty="0">
              <a:ea typeface="+mn-ea"/>
              <a:cs typeface="+mn-cs"/>
            </a:endParaRPr>
          </a:p>
          <a:p>
            <a:pPr marL="0" indent="0">
              <a:buFont typeface="Arial" panose="020B0604020202020204" pitchFamily="34" charset="0"/>
              <a:buNone/>
              <a:defRPr/>
            </a:pPr>
            <a:r>
              <a:rPr lang="en-US" b="1" dirty="0">
                <a:ea typeface="+mn-ea"/>
                <a:cs typeface="+mn-cs"/>
              </a:rPr>
              <a:t>Watson JD. Crick FHC. A structure for </a:t>
            </a:r>
            <a:r>
              <a:rPr lang="en-US" b="1" dirty="0" err="1">
                <a:ea typeface="+mn-ea"/>
                <a:cs typeface="+mn-cs"/>
              </a:rPr>
              <a:t>deoxyribose</a:t>
            </a:r>
            <a:r>
              <a:rPr lang="en-US" b="1" dirty="0">
                <a:ea typeface="+mn-ea"/>
                <a:cs typeface="+mn-cs"/>
              </a:rPr>
              <a:t> nucleic acid. 1953; </a:t>
            </a:r>
            <a:r>
              <a:rPr lang="en-US" b="1" i="1" dirty="0">
                <a:ea typeface="+mn-ea"/>
                <a:cs typeface="+mn-cs"/>
              </a:rPr>
              <a:t>Nature</a:t>
            </a:r>
            <a:r>
              <a:rPr lang="en-US" b="1" dirty="0">
                <a:ea typeface="+mn-ea"/>
                <a:cs typeface="+mn-cs"/>
              </a:rPr>
              <a:t> 171:737-8.</a:t>
            </a:r>
            <a:endParaRPr lang="en-US" dirty="0">
              <a:ea typeface="+mn-ea"/>
              <a:cs typeface="+mn-cs"/>
            </a:endParaRPr>
          </a:p>
          <a:p>
            <a:pPr marL="0" indent="0">
              <a:buFont typeface="Arial" panose="020B0604020202020204" pitchFamily="34" charset="0"/>
              <a:buNone/>
              <a:defRPr/>
            </a:pPr>
            <a:r>
              <a:rPr lang="en-US" dirty="0">
                <a:ea typeface="+mn-ea"/>
                <a:cs typeface="+mn-cs"/>
              </a:rPr>
              <a:t> 	</a:t>
            </a:r>
          </a:p>
          <a:p>
            <a:pPr marL="0" indent="0">
              <a:buFont typeface="Arial" panose="020B0604020202020204" pitchFamily="34" charset="0"/>
              <a:buNone/>
              <a:defRPr/>
            </a:pPr>
            <a:endParaRPr lang="en-US" dirty="0">
              <a:ea typeface="+mn-ea"/>
              <a:cs typeface="+mn-cs"/>
            </a:endParaRPr>
          </a:p>
          <a:p>
            <a:pPr>
              <a:defRPr/>
            </a:pPr>
            <a:endParaRPr lang="en-US" dirty="0">
              <a:ea typeface="+mn-ea"/>
              <a:cs typeface="+mn-cs"/>
            </a:endParaRPr>
          </a:p>
          <a:p>
            <a:pPr lvl="1">
              <a:defRPr/>
            </a:pPr>
            <a:r>
              <a:rPr lang="en-US" dirty="0">
                <a:ea typeface="+mn-ea"/>
              </a:rPr>
              <a:t>Watson and Crick got most of the glory…but the discovery of the structure was a very much a group effort.</a:t>
            </a:r>
          </a:p>
        </p:txBody>
      </p:sp>
    </p:spTree>
    <p:extLst>
      <p:ext uri="{BB962C8B-B14F-4D97-AF65-F5344CB8AC3E}">
        <p14:creationId xmlns:p14="http://schemas.microsoft.com/office/powerpoint/2010/main" val="352817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DA960556-E814-F34C-810D-D2AC8E5F1EA6}"/>
              </a:ext>
            </a:extLst>
          </p:cNvPr>
          <p:cNvSpPr>
            <a:spLocks noGrp="1"/>
          </p:cNvSpPr>
          <p:nvPr>
            <p:ph type="title"/>
          </p:nvPr>
        </p:nvSpPr>
        <p:spPr/>
        <p:txBody>
          <a:bodyPr/>
          <a:lstStyle/>
          <a:p>
            <a:r>
              <a:rPr lang="en-US" altLang="en-US"/>
              <a:t>It began with biochemical studies…</a:t>
            </a:r>
          </a:p>
        </p:txBody>
      </p:sp>
      <p:sp>
        <p:nvSpPr>
          <p:cNvPr id="49154" name="Content Placeholder 2">
            <a:extLst>
              <a:ext uri="{FF2B5EF4-FFF2-40B4-BE49-F238E27FC236}">
                <a16:creationId xmlns:a16="http://schemas.microsoft.com/office/drawing/2014/main" id="{3E5359FF-F27A-8B4B-9817-6E17AD2AC522}"/>
              </a:ext>
            </a:extLst>
          </p:cNvPr>
          <p:cNvSpPr>
            <a:spLocks noGrp="1"/>
          </p:cNvSpPr>
          <p:nvPr>
            <p:ph idx="1"/>
          </p:nvPr>
        </p:nvSpPr>
        <p:spPr/>
        <p:txBody>
          <a:bodyPr/>
          <a:lstStyle/>
          <a:p>
            <a:r>
              <a:rPr lang="en-US" altLang="en-US"/>
              <a:t>Erwin Chargaff—studied DNA by base composition.</a:t>
            </a:r>
          </a:p>
          <a:p>
            <a:endParaRPr lang="en-US" altLang="en-US"/>
          </a:p>
          <a:p>
            <a:pPr lvl="1"/>
            <a:r>
              <a:rPr lang="en-US" altLang="en-US"/>
              <a:t>Noted roughly equal concentrations of:</a:t>
            </a:r>
          </a:p>
          <a:p>
            <a:pPr lvl="2"/>
            <a:r>
              <a:rPr lang="en-US" altLang="en-US"/>
              <a:t>Purines and Pyrimidines</a:t>
            </a:r>
          </a:p>
          <a:p>
            <a:pPr lvl="2"/>
            <a:r>
              <a:rPr lang="en-US" altLang="en-US"/>
              <a:t>Specifically:  [A] = [T] 	and [C] =[G]</a:t>
            </a:r>
          </a:p>
          <a:p>
            <a:pPr lvl="2">
              <a:buFont typeface="Arial" panose="020B0604020202020204" pitchFamily="34" charset="0"/>
              <a:buNone/>
            </a:pPr>
            <a:r>
              <a:rPr lang="en-US" altLang="en-US"/>
              <a:t>				</a:t>
            </a:r>
          </a:p>
        </p:txBody>
      </p:sp>
    </p:spTree>
    <p:extLst>
      <p:ext uri="{BB962C8B-B14F-4D97-AF65-F5344CB8AC3E}">
        <p14:creationId xmlns:p14="http://schemas.microsoft.com/office/powerpoint/2010/main" val="389960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0">
            <a:extLst>
              <a:ext uri="{FF2B5EF4-FFF2-40B4-BE49-F238E27FC236}">
                <a16:creationId xmlns:a16="http://schemas.microsoft.com/office/drawing/2014/main" id="{EEB2DDBE-2575-2F4C-9C08-A6FD473C5292}"/>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0178" name="Picture 11">
            <a:extLst>
              <a:ext uri="{FF2B5EF4-FFF2-40B4-BE49-F238E27FC236}">
                <a16:creationId xmlns:a16="http://schemas.microsoft.com/office/drawing/2014/main" id="{40B828FC-0D1F-B143-B2D0-C25ABFEA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20548C-39DA-184B-835E-FAA6B1BD1811}"/>
              </a:ext>
            </a:extLst>
          </p:cNvPr>
          <p:cNvSpPr/>
          <p:nvPr/>
        </p:nvSpPr>
        <p:spPr>
          <a:xfrm>
            <a:off x="2562225" y="2332038"/>
            <a:ext cx="1384300" cy="1236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7E1D631A-DAC2-7B44-9C9F-979A007C7ED6}"/>
              </a:ext>
            </a:extLst>
          </p:cNvPr>
          <p:cNvSpPr/>
          <p:nvPr/>
        </p:nvSpPr>
        <p:spPr>
          <a:xfrm>
            <a:off x="3946525" y="2332038"/>
            <a:ext cx="1346200"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1" name="TextBox 5">
            <a:extLst>
              <a:ext uri="{FF2B5EF4-FFF2-40B4-BE49-F238E27FC236}">
                <a16:creationId xmlns:a16="http://schemas.microsoft.com/office/drawing/2014/main" id="{E96E6647-6241-5B44-A7D3-6149525715A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5019C0ED-A822-5B4B-B8FE-20DFC2B38306}"/>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0C834BF0-B874-FD44-8937-10C66D0B13E6}"/>
              </a:ext>
            </a:extLst>
          </p:cNvPr>
          <p:cNvSpPr/>
          <p:nvPr/>
        </p:nvSpPr>
        <p:spPr>
          <a:xfrm>
            <a:off x="5213350" y="3683000"/>
            <a:ext cx="1347788"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38358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10215E9-1E42-EA4D-80A8-3F1F14E54A85}"/>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7BAFE57F-4F57-CE4E-876B-1CA16FE4498E}"/>
              </a:ext>
            </a:extLst>
          </p:cNvPr>
          <p:cNvSpPr>
            <a:spLocks noGrp="1"/>
          </p:cNvSpPr>
          <p:nvPr>
            <p:ph idx="1"/>
          </p:nvPr>
        </p:nvSpPr>
        <p:spPr/>
        <p:txBody>
          <a:bodyPr/>
          <a:lstStyle/>
          <a:p>
            <a:pPr lvl="1">
              <a:buFont typeface="Arial" panose="020B0604020202020204" pitchFamily="34" charset="0"/>
              <a:buNone/>
            </a:pPr>
            <a:r>
              <a:rPr lang="en-US" altLang="en-US"/>
              <a:t>Suggested 1:1 interactions of specific bases.</a:t>
            </a:r>
          </a:p>
          <a:p>
            <a:pPr lvl="1">
              <a:buFont typeface="Arial" panose="020B0604020202020204" pitchFamily="34" charset="0"/>
              <a:buNone/>
            </a:pPr>
            <a:r>
              <a:rPr lang="en-US" altLang="en-US"/>
              <a:t>	A-T 	and  G-C</a:t>
            </a:r>
          </a:p>
          <a:p>
            <a:pPr lvl="1">
              <a:buFont typeface="Arial" panose="020B0604020202020204" pitchFamily="34" charset="0"/>
              <a:buNone/>
            </a:pPr>
            <a:endParaRPr lang="en-US" altLang="en-US"/>
          </a:p>
          <a:p>
            <a:pPr lvl="1">
              <a:buFont typeface="Arial" panose="020B0604020202020204" pitchFamily="34" charset="0"/>
              <a:buNone/>
            </a:pPr>
            <a:r>
              <a:rPr lang="en-US" altLang="en-US"/>
              <a:t>Eventually this biochemical ratio supported the specific A-T and G-C  base-pairing scheme which facilitates the interaction of 2 DNA strands.  </a:t>
            </a:r>
          </a:p>
          <a:p>
            <a:pPr lvl="1">
              <a:buFont typeface="Arial" panose="020B0604020202020204" pitchFamily="34" charset="0"/>
              <a:buNone/>
            </a:pPr>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10518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A15C7D7-F5A4-2B42-9CC9-89065B01A695}"/>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DA71BA3A-F13F-DB4E-B975-96A7612FAA3E}"/>
              </a:ext>
            </a:extLst>
          </p:cNvPr>
          <p:cNvSpPr>
            <a:spLocks noGrp="1"/>
          </p:cNvSpPr>
          <p:nvPr>
            <p:ph idx="1"/>
          </p:nvPr>
        </p:nvSpPr>
        <p:spPr/>
        <p:txBody>
          <a:bodyPr/>
          <a:lstStyle/>
          <a:p>
            <a:pPr marL="257175" lvl="1" indent="-257175"/>
            <a:r>
              <a:rPr lang="en-US" altLang="en-US"/>
              <a:t>Interestingly---different species have different base compositions---Some are more A/T rich  some are more G/C rich.</a:t>
            </a:r>
          </a:p>
          <a:p>
            <a:pPr marL="257175" lvl="1" indent="-257175"/>
            <a:endParaRPr lang="en-US" altLang="en-US"/>
          </a:p>
          <a:p>
            <a:pPr marL="257175" lvl="1" indent="-257175"/>
            <a:r>
              <a:rPr lang="en-US" altLang="en-US"/>
              <a:t>Humans have more A-T base-pairs than G-C base pairs.</a:t>
            </a:r>
          </a:p>
          <a:p>
            <a:pPr marL="257175" lvl="1" indent="-257175"/>
            <a:r>
              <a:rPr lang="en-US" altLang="en-US"/>
              <a:t>A bacterial species—</a:t>
            </a:r>
            <a:r>
              <a:rPr lang="en-US" altLang="en-US" i="1"/>
              <a:t>Sarcinia lutea </a:t>
            </a:r>
            <a:r>
              <a:rPr lang="en-US" altLang="en-US"/>
              <a:t>has more G-C than A-T base pairs.</a:t>
            </a:r>
          </a:p>
          <a:p>
            <a:endParaRPr lang="en-US" altLang="en-US"/>
          </a:p>
        </p:txBody>
      </p:sp>
    </p:spTree>
    <p:extLst>
      <p:ext uri="{BB962C8B-B14F-4D97-AF65-F5344CB8AC3E}">
        <p14:creationId xmlns:p14="http://schemas.microsoft.com/office/powerpoint/2010/main" val="3770292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0">
            <a:extLst>
              <a:ext uri="{FF2B5EF4-FFF2-40B4-BE49-F238E27FC236}">
                <a16:creationId xmlns:a16="http://schemas.microsoft.com/office/drawing/2014/main" id="{0F7105E6-1D76-F645-83D0-B48A424B8C6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4274" name="Picture 11">
            <a:extLst>
              <a:ext uri="{FF2B5EF4-FFF2-40B4-BE49-F238E27FC236}">
                <a16:creationId xmlns:a16="http://schemas.microsoft.com/office/drawing/2014/main" id="{5DE2ECE6-FA59-2640-8C24-F8B426591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2381117F-96CD-C349-A777-6996B9653A62}"/>
              </a:ext>
            </a:extLst>
          </p:cNvPr>
          <p:cNvSpPr/>
          <p:nvPr/>
        </p:nvSpPr>
        <p:spPr>
          <a:xfrm>
            <a:off x="26860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E0FB46A5-AC36-8E49-8423-647CD3BCD03A}"/>
              </a:ext>
            </a:extLst>
          </p:cNvPr>
          <p:cNvSpPr/>
          <p:nvPr/>
        </p:nvSpPr>
        <p:spPr>
          <a:xfrm>
            <a:off x="40576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7" name="TextBox 5">
            <a:extLst>
              <a:ext uri="{FF2B5EF4-FFF2-40B4-BE49-F238E27FC236}">
                <a16:creationId xmlns:a16="http://schemas.microsoft.com/office/drawing/2014/main" id="{869FC25E-55B4-1A47-A437-DD017D9B820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E5FA5041-514A-0245-9E47-18BA8C24DA69}"/>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C45CEEB2-05CD-F74C-8B81-520E3A285D63}"/>
              </a:ext>
            </a:extLst>
          </p:cNvPr>
          <p:cNvSpPr/>
          <p:nvPr/>
        </p:nvSpPr>
        <p:spPr>
          <a:xfrm>
            <a:off x="6342063" y="41529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Arrow Connector 2">
            <a:extLst>
              <a:ext uri="{FF2B5EF4-FFF2-40B4-BE49-F238E27FC236}">
                <a16:creationId xmlns:a16="http://schemas.microsoft.com/office/drawing/2014/main" id="{169701D4-8239-ED46-9829-E882B8C46EB4}"/>
              </a:ext>
            </a:extLst>
          </p:cNvPr>
          <p:cNvCxnSpPr/>
          <p:nvPr/>
        </p:nvCxnSpPr>
        <p:spPr>
          <a:xfrm>
            <a:off x="3937000" y="3486150"/>
            <a:ext cx="2289175" cy="6667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848BE8D9-683F-5C4A-83DB-66B5CB8C6643}"/>
              </a:ext>
            </a:extLst>
          </p:cNvPr>
          <p:cNvSpPr/>
          <p:nvPr/>
        </p:nvSpPr>
        <p:spPr>
          <a:xfrm>
            <a:off x="6380163" y="4587875"/>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420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A0934612-998F-EA4F-A216-672CC3F1DB29}"/>
              </a:ext>
            </a:extLst>
          </p:cNvPr>
          <p:cNvSpPr>
            <a:spLocks noGrp="1"/>
          </p:cNvSpPr>
          <p:nvPr>
            <p:ph type="title" idx="4294967295"/>
          </p:nvPr>
        </p:nvSpPr>
        <p:spPr/>
        <p:txBody>
          <a:bodyPr/>
          <a:lstStyle/>
          <a:p>
            <a:pPr eaLnBrk="1" hangingPunct="1"/>
            <a:endParaRPr lang="en-US" altLang="en-US"/>
          </a:p>
        </p:txBody>
      </p:sp>
      <p:sp>
        <p:nvSpPr>
          <p:cNvPr id="29698" name="Content Placeholder 2">
            <a:extLst>
              <a:ext uri="{FF2B5EF4-FFF2-40B4-BE49-F238E27FC236}">
                <a16:creationId xmlns:a16="http://schemas.microsoft.com/office/drawing/2014/main" id="{64668CEC-BF31-B040-8288-8ABD7D114BBB}"/>
              </a:ext>
            </a:extLst>
          </p:cNvPr>
          <p:cNvSpPr>
            <a:spLocks noGrp="1"/>
          </p:cNvSpPr>
          <p:nvPr>
            <p:ph idx="4294967295"/>
          </p:nvPr>
        </p:nvSpPr>
        <p:spPr/>
        <p:txBody>
          <a:bodyPr/>
          <a:lstStyle/>
          <a:p>
            <a:pPr eaLnBrk="1" hangingPunct="1"/>
            <a:r>
              <a:rPr lang="en-US" altLang="en-US" dirty="0"/>
              <a:t>Be sure to try the problems linked to the website.  </a:t>
            </a:r>
          </a:p>
          <a:p>
            <a:pPr eaLnBrk="1" hangingPunct="1"/>
            <a:endParaRPr lang="en-US" altLang="en-US" dirty="0"/>
          </a:p>
          <a:p>
            <a:pPr eaLnBrk="1" hangingPunct="1"/>
            <a:r>
              <a:rPr lang="en-US" altLang="en-US" dirty="0"/>
              <a:t>Try this with raw data---insights and solutions  p.135 problem 2,  and p. 138,problems 14, 15.</a:t>
            </a:r>
          </a:p>
          <a:p>
            <a:pPr eaLnBrk="1" hangingPunct="1">
              <a:buFont typeface="Arial" panose="020B0604020202020204" pitchFamily="34" charset="0"/>
              <a:buNone/>
            </a:pPr>
            <a:endParaRPr lang="en-US" altLang="en-US" dirty="0"/>
          </a:p>
          <a:p>
            <a:pPr eaLnBrk="1" hangingPunct="1"/>
            <a:endParaRPr lang="en-US" altLang="en-US" dirty="0"/>
          </a:p>
          <a:p>
            <a:pPr eaLnBrk="1" hangingPunct="1">
              <a:buFont typeface="Arial" panose="020B0604020202020204" pitchFamily="34" charset="0"/>
              <a:buNone/>
            </a:pPr>
            <a:r>
              <a:rPr lang="en-US" altLang="en-US" dirty="0"/>
              <a:t>                                                                                                                               </a:t>
            </a:r>
          </a:p>
        </p:txBody>
      </p:sp>
    </p:spTree>
    <p:extLst>
      <p:ext uri="{BB962C8B-B14F-4D97-AF65-F5344CB8AC3E}">
        <p14:creationId xmlns:p14="http://schemas.microsoft.com/office/powerpoint/2010/main" val="250758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BB46F88-A35A-9A48-AE73-C87ADA0D4617}"/>
              </a:ext>
            </a:extLst>
          </p:cNvPr>
          <p:cNvSpPr>
            <a:spLocks noGrp="1"/>
          </p:cNvSpPr>
          <p:nvPr>
            <p:ph type="title" idx="4294967295"/>
          </p:nvPr>
        </p:nvSpPr>
        <p:spPr/>
        <p:txBody>
          <a:bodyPr/>
          <a:lstStyle/>
          <a:p>
            <a:pPr eaLnBrk="1" hangingPunct="1"/>
            <a:r>
              <a:rPr lang="en-US" altLang="en-US" dirty="0"/>
              <a:t>Finishing up</a:t>
            </a:r>
          </a:p>
        </p:txBody>
      </p:sp>
      <p:sp>
        <p:nvSpPr>
          <p:cNvPr id="30722" name="Content Placeholder 2">
            <a:extLst>
              <a:ext uri="{FF2B5EF4-FFF2-40B4-BE49-F238E27FC236}">
                <a16:creationId xmlns:a16="http://schemas.microsoft.com/office/drawing/2014/main" id="{003DF93B-2639-0F4D-ABB9-2CF2E2A748A9}"/>
              </a:ext>
            </a:extLst>
          </p:cNvPr>
          <p:cNvSpPr>
            <a:spLocks noGrp="1"/>
          </p:cNvSpPr>
          <p:nvPr>
            <p:ph idx="4294967295"/>
          </p:nvPr>
        </p:nvSpPr>
        <p:spPr/>
        <p:txBody>
          <a:bodyPr/>
          <a:lstStyle/>
          <a:p>
            <a:pPr eaLnBrk="1" hangingPunct="1"/>
            <a:r>
              <a:rPr lang="en-US" altLang="en-US" dirty="0"/>
              <a:t>3-point crosses need not be set up so systematically…</a:t>
            </a:r>
          </a:p>
          <a:p>
            <a:pPr eaLnBrk="1" hangingPunct="1"/>
            <a:endParaRPr lang="en-US" altLang="en-US" dirty="0"/>
          </a:p>
          <a:p>
            <a:r>
              <a:rPr lang="en-US" altLang="en-US" dirty="0"/>
              <a:t>Can map autosomal genes</a:t>
            </a:r>
          </a:p>
          <a:p>
            <a:r>
              <a:rPr lang="en-US" altLang="en-US" dirty="0"/>
              <a:t>Can use organisms of different allele combinations.  </a:t>
            </a:r>
          </a:p>
        </p:txBody>
      </p:sp>
    </p:spTree>
    <p:extLst>
      <p:ext uri="{BB962C8B-B14F-4D97-AF65-F5344CB8AC3E}">
        <p14:creationId xmlns:p14="http://schemas.microsoft.com/office/powerpoint/2010/main" val="156741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C8F45BC-4BD1-C544-A2E1-2BB1704DB054}"/>
              </a:ext>
            </a:extLst>
          </p:cNvPr>
          <p:cNvSpPr>
            <a:spLocks noGrp="1"/>
          </p:cNvSpPr>
          <p:nvPr>
            <p:ph type="title" idx="4294967295"/>
          </p:nvPr>
        </p:nvSpPr>
        <p:spPr/>
        <p:txBody>
          <a:bodyPr/>
          <a:lstStyle/>
          <a:p>
            <a:pPr eaLnBrk="1" hangingPunct="1"/>
            <a:endParaRPr lang="en-US" altLang="en-US"/>
          </a:p>
        </p:txBody>
      </p:sp>
      <p:sp>
        <p:nvSpPr>
          <p:cNvPr id="31746" name="Content Placeholder 2">
            <a:extLst>
              <a:ext uri="{FF2B5EF4-FFF2-40B4-BE49-F238E27FC236}">
                <a16:creationId xmlns:a16="http://schemas.microsoft.com/office/drawing/2014/main" id="{E4E44807-0E2F-E645-9810-A710C333895F}"/>
              </a:ext>
            </a:extLst>
          </p:cNvPr>
          <p:cNvSpPr>
            <a:spLocks noGrp="1"/>
          </p:cNvSpPr>
          <p:nvPr>
            <p:ph idx="4294967295"/>
          </p:nvPr>
        </p:nvSpPr>
        <p:spPr/>
        <p:txBody>
          <a:bodyPr/>
          <a:lstStyle/>
          <a:p>
            <a:pPr eaLnBrk="1" hangingPunct="1"/>
            <a:r>
              <a:rPr lang="en-US" altLang="en-US" dirty="0"/>
              <a:t>Must maintain same criteria:</a:t>
            </a:r>
          </a:p>
          <a:p>
            <a:pPr lvl="1" eaLnBrk="1" hangingPunct="1"/>
            <a:r>
              <a:rPr lang="en-US" altLang="en-US" dirty="0"/>
              <a:t>One organism must be heterozygous at all loci to be mapped</a:t>
            </a:r>
          </a:p>
          <a:p>
            <a:pPr lvl="1" eaLnBrk="1" hangingPunct="1"/>
            <a:r>
              <a:rPr lang="en-US" altLang="en-US" dirty="0"/>
              <a:t>Mate to this organism must provide only recessive alleles.</a:t>
            </a:r>
          </a:p>
          <a:p>
            <a:pPr lvl="1" eaLnBrk="1" hangingPunct="1"/>
            <a:r>
              <a:rPr lang="en-US" altLang="en-US" dirty="0"/>
              <a:t>Analyze lots of offspring to see all examples of XO</a:t>
            </a:r>
          </a:p>
        </p:txBody>
      </p:sp>
    </p:spTree>
    <p:extLst>
      <p:ext uri="{BB962C8B-B14F-4D97-AF65-F5344CB8AC3E}">
        <p14:creationId xmlns:p14="http://schemas.microsoft.com/office/powerpoint/2010/main" val="11301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14EE2DD-C144-634D-8B16-5D1722ACA063}"/>
              </a:ext>
            </a:extLst>
          </p:cNvPr>
          <p:cNvSpPr>
            <a:spLocks noGrp="1"/>
          </p:cNvSpPr>
          <p:nvPr>
            <p:ph type="title" idx="4294967295"/>
          </p:nvPr>
        </p:nvSpPr>
        <p:spPr/>
        <p:txBody>
          <a:bodyPr/>
          <a:lstStyle/>
          <a:p>
            <a:pPr eaLnBrk="1" hangingPunct="1"/>
            <a:endParaRPr lang="en-US" altLang="en-US"/>
          </a:p>
        </p:txBody>
      </p:sp>
      <p:sp>
        <p:nvSpPr>
          <p:cNvPr id="32770" name="Content Placeholder 2">
            <a:extLst>
              <a:ext uri="{FF2B5EF4-FFF2-40B4-BE49-F238E27FC236}">
                <a16:creationId xmlns:a16="http://schemas.microsoft.com/office/drawing/2014/main" id="{D0163BC7-7DF1-3C4F-B916-C9E74DA3A8DD}"/>
              </a:ext>
            </a:extLst>
          </p:cNvPr>
          <p:cNvSpPr>
            <a:spLocks noGrp="1"/>
          </p:cNvSpPr>
          <p:nvPr>
            <p:ph idx="4294967295"/>
          </p:nvPr>
        </p:nvSpPr>
        <p:spPr/>
        <p:txBody>
          <a:bodyPr/>
          <a:lstStyle/>
          <a:p>
            <a:pPr eaLnBrk="1" hangingPunct="1"/>
            <a:r>
              <a:rPr lang="en-US" altLang="en-US"/>
              <a:t>Text describes a mapping problem involving 3 linked genes in maize (corn).</a:t>
            </a:r>
          </a:p>
          <a:p>
            <a:pPr eaLnBrk="1" hangingPunct="1"/>
            <a:endParaRPr lang="en-US" altLang="en-US"/>
          </a:p>
          <a:p>
            <a:pPr lvl="1" eaLnBrk="1" hangingPunct="1"/>
            <a:r>
              <a:rPr lang="en-US" altLang="en-US"/>
              <a:t>Unknown arrangement of alleles in one mate.</a:t>
            </a:r>
          </a:p>
          <a:p>
            <a:pPr lvl="1" eaLnBrk="1" hangingPunct="1"/>
            <a:r>
              <a:rPr lang="en-US" altLang="en-US"/>
              <a:t>Homozygous recessive in the other mate</a:t>
            </a:r>
          </a:p>
        </p:txBody>
      </p:sp>
    </p:spTree>
    <p:extLst>
      <p:ext uri="{BB962C8B-B14F-4D97-AF65-F5344CB8AC3E}">
        <p14:creationId xmlns:p14="http://schemas.microsoft.com/office/powerpoint/2010/main" val="214779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6">
            <a:extLst>
              <a:ext uri="{FF2B5EF4-FFF2-40B4-BE49-F238E27FC236}">
                <a16:creationId xmlns:a16="http://schemas.microsoft.com/office/drawing/2014/main" id="{6CFEDDB3-2100-8445-A21C-912806AA3542}"/>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5.10a</a:t>
            </a:r>
          </a:p>
        </p:txBody>
      </p:sp>
      <p:pic>
        <p:nvPicPr>
          <p:cNvPr id="33794" name="Picture 12">
            <a:extLst>
              <a:ext uri="{FF2B5EF4-FFF2-40B4-BE49-F238E27FC236}">
                <a16:creationId xmlns:a16="http://schemas.microsoft.com/office/drawing/2014/main" id="{1F3CB17F-3E07-C94D-8C4C-EC4C1FC77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63"/>
          <a:stretch>
            <a:fillRect/>
          </a:stretch>
        </p:blipFill>
        <p:spPr bwMode="auto">
          <a:xfrm>
            <a:off x="314325" y="1720850"/>
            <a:ext cx="8513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7581C0-EA57-CD43-B982-F6CFFF16C92A}"/>
              </a:ext>
            </a:extLst>
          </p:cNvPr>
          <p:cNvSpPr txBox="1"/>
          <p:nvPr/>
        </p:nvSpPr>
        <p:spPr>
          <a:xfrm>
            <a:off x="4495800" y="5486400"/>
            <a:ext cx="3429000" cy="830997"/>
          </a:xfrm>
          <a:prstGeom prst="rect">
            <a:avLst/>
          </a:prstGeom>
          <a:noFill/>
        </p:spPr>
        <p:txBody>
          <a:bodyPr wrap="square" rtlCol="0">
            <a:spAutoFit/>
          </a:bodyPr>
          <a:lstStyle/>
          <a:p>
            <a:r>
              <a:rPr lang="en-US" sz="2400" dirty="0"/>
              <a:t>Just means all recessive alleles</a:t>
            </a:r>
          </a:p>
        </p:txBody>
      </p:sp>
      <p:cxnSp>
        <p:nvCxnSpPr>
          <p:cNvPr id="4" name="Straight Arrow Connector 3">
            <a:extLst>
              <a:ext uri="{FF2B5EF4-FFF2-40B4-BE49-F238E27FC236}">
                <a16:creationId xmlns:a16="http://schemas.microsoft.com/office/drawing/2014/main" id="{E7499C4A-0624-954D-B9E5-0CE646B31726}"/>
              </a:ext>
            </a:extLst>
          </p:cNvPr>
          <p:cNvCxnSpPr/>
          <p:nvPr/>
        </p:nvCxnSpPr>
        <p:spPr>
          <a:xfrm flipV="1">
            <a:off x="4724400" y="4953000"/>
            <a:ext cx="304800" cy="38100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10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6">
            <a:extLst>
              <a:ext uri="{FF2B5EF4-FFF2-40B4-BE49-F238E27FC236}">
                <a16:creationId xmlns:a16="http://schemas.microsoft.com/office/drawing/2014/main" id="{6D5EB0F1-A2D0-684C-9BE4-A31BCC186EBC}"/>
              </a:ext>
            </a:extLst>
          </p:cNvPr>
          <p:cNvSpPr txBox="1">
            <a:spLocks noChangeArrowheads="1"/>
          </p:cNvSpPr>
          <p:nvPr/>
        </p:nvSpPr>
        <p:spPr bwMode="auto">
          <a:xfrm>
            <a:off x="6172200" y="5722938"/>
            <a:ext cx="2971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cs typeface="Arial" panose="020B0604020202020204" pitchFamily="34" charset="0"/>
              </a:rPr>
              <a:t>Figure 5.10b</a:t>
            </a:r>
          </a:p>
        </p:txBody>
      </p:sp>
      <p:pic>
        <p:nvPicPr>
          <p:cNvPr id="35842" name="Picture 12">
            <a:extLst>
              <a:ext uri="{FF2B5EF4-FFF2-40B4-BE49-F238E27FC236}">
                <a16:creationId xmlns:a16="http://schemas.microsoft.com/office/drawing/2014/main" id="{C36C4D59-146A-0F4D-8A53-8747C9750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00"/>
          <a:stretch>
            <a:fillRect/>
          </a:stretch>
        </p:blipFill>
        <p:spPr bwMode="auto">
          <a:xfrm>
            <a:off x="912813" y="1201738"/>
            <a:ext cx="7316787"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5059EEA-6C3E-404E-92E2-7E75921DA2D0}"/>
              </a:ext>
            </a:extLst>
          </p:cNvPr>
          <p:cNvSpPr/>
          <p:nvPr/>
        </p:nvSpPr>
        <p:spPr>
          <a:xfrm>
            <a:off x="5943600" y="1600200"/>
            <a:ext cx="2057400" cy="377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4" name="TextBox 1">
            <a:extLst>
              <a:ext uri="{FF2B5EF4-FFF2-40B4-BE49-F238E27FC236}">
                <a16:creationId xmlns:a16="http://schemas.microsoft.com/office/drawing/2014/main" id="{6E048B54-48A6-2E4B-A77C-AC578B09915E}"/>
              </a:ext>
            </a:extLst>
          </p:cNvPr>
          <p:cNvSpPr txBox="1">
            <a:spLocks noChangeArrowheads="1"/>
          </p:cNvSpPr>
          <p:nvPr/>
        </p:nvSpPr>
        <p:spPr bwMode="auto">
          <a:xfrm>
            <a:off x="6193631" y="2514600"/>
            <a:ext cx="15573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chemeClr val="bg1"/>
                </a:solidFill>
              </a:rPr>
              <a:t>Which classes appear to be NCO?</a:t>
            </a:r>
          </a:p>
          <a:p>
            <a:endParaRPr lang="en-US" altLang="en-US" b="1" dirty="0">
              <a:solidFill>
                <a:schemeClr val="bg1"/>
              </a:solidFill>
            </a:endParaRPr>
          </a:p>
          <a:p>
            <a:r>
              <a:rPr lang="en-US" altLang="en-US" b="1" dirty="0">
                <a:solidFill>
                  <a:schemeClr val="bg1"/>
                </a:solidFill>
              </a:rPr>
              <a:t>Which classes appear to be DCO?</a:t>
            </a:r>
          </a:p>
        </p:txBody>
      </p:sp>
    </p:spTree>
    <p:extLst>
      <p:ext uri="{BB962C8B-B14F-4D97-AF65-F5344CB8AC3E}">
        <p14:creationId xmlns:p14="http://schemas.microsoft.com/office/powerpoint/2010/main" val="3115247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3985</TotalTime>
  <Words>1720</Words>
  <Application>Microsoft Macintosh PowerPoint</Application>
  <PresentationFormat>On-screen Show (4:3)</PresentationFormat>
  <Paragraphs>200</Paragraphs>
  <Slides>36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LegacySans-Medium</vt:lpstr>
      <vt:lpstr>Office Theme</vt:lpstr>
      <vt:lpstr>Lecture 30 November 18th , 2019</vt:lpstr>
      <vt:lpstr>PowerPoint Presentation</vt:lpstr>
      <vt:lpstr>Homework done! </vt:lpstr>
      <vt:lpstr>PowerPoint Presentation</vt:lpstr>
      <vt:lpstr>Finishing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Returning to the map…</vt:lpstr>
      <vt:lpstr>PowerPoint Presentation</vt:lpstr>
      <vt:lpstr>PowerPoint Presentation</vt:lpstr>
      <vt:lpstr>PowerPoint Presentation</vt:lpstr>
      <vt:lpstr>PowerPoint Presentation</vt:lpstr>
      <vt:lpstr>Returning  to Nucleic acid chemistry…</vt:lpstr>
      <vt:lpstr>Nucleotides…</vt:lpstr>
      <vt:lpstr>PowerPoint Presentation</vt:lpstr>
      <vt:lpstr>PowerPoint Presentation</vt:lpstr>
      <vt:lpstr>PowerPoint Presentation</vt:lpstr>
      <vt:lpstr>Sketch a nucleotide—show this level of detail</vt:lpstr>
      <vt:lpstr>When talking about any or all RNA or DNA building blocks we us “N” to designate any/all of the bases. For example, dNTP—could be dATP, dCTP, dTTP, or dGTP.  If dNPT is plural (dNTPs), we are referring to all 4 DNA nucleotides. </vt:lpstr>
      <vt:lpstr>By the way….Nucleotides serve various functions</vt:lpstr>
      <vt:lpstr>DNA/RNA  made of  chemically linked nucleotides</vt:lpstr>
      <vt:lpstr>PowerPoint Presentation</vt:lpstr>
      <vt:lpstr>PowerPoint Presentation</vt:lpstr>
      <vt:lpstr>PowerPoint Presentation</vt:lpstr>
      <vt:lpstr>PowerPoint Presentation</vt:lpstr>
      <vt:lpstr>(How do we know)?  Determining DNA structure…</vt:lpstr>
      <vt:lpstr>It began with biochemical studies…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71</cp:revision>
  <cp:lastPrinted>2019-10-11T13:27:27Z</cp:lastPrinted>
  <dcterms:created xsi:type="dcterms:W3CDTF">2019-10-07T18:23:51Z</dcterms:created>
  <dcterms:modified xsi:type="dcterms:W3CDTF">2019-11-18T12:16:20Z</dcterms:modified>
  <cp:category/>
</cp:coreProperties>
</file>